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2" r:id="rId6"/>
    <p:sldId id="260" r:id="rId7"/>
    <p:sldId id="261"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C779E2D-E916-4A37-AAB3-50F5EF879CCA}">
          <p14:sldIdLst>
            <p14:sldId id="256"/>
          </p14:sldIdLst>
        </p14:section>
        <p14:section name="Untitled Section" id="{64006369-9186-4D27-8B1D-7B1979938607}">
          <p14:sldIdLst>
            <p14:sldId id="257"/>
            <p14:sldId id="258"/>
            <p14:sldId id="259"/>
            <p14:sldId id="262"/>
            <p14:sldId id="260"/>
            <p14:sldId id="261"/>
            <p14:sldId id="263"/>
            <p14:sldId id="264"/>
            <p14:sldId id="265"/>
            <p14:sldId id="266"/>
            <p14:sldId id="267"/>
            <p14:sldId id="268"/>
            <p14:sldId id="269"/>
            <p14:sldId id="270"/>
            <p14:sldId id="271"/>
            <p14:sldId id="272"/>
            <p14:sldId id="27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EE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2941" autoAdjust="0"/>
  </p:normalViewPr>
  <p:slideViewPr>
    <p:cSldViewPr snapToGrid="0">
      <p:cViewPr varScale="1">
        <p:scale>
          <a:sx n="76" d="100"/>
          <a:sy n="76" d="100"/>
        </p:scale>
        <p:origin x="946" y="67"/>
      </p:cViewPr>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B0A7D-90B6-3D92-BC79-F4397FB82D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BEE870D-396E-D0F6-1E41-58D14BCDB20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445FD17-DA79-FE05-0C79-C0318DB61495}"/>
              </a:ext>
            </a:extLst>
          </p:cNvPr>
          <p:cNvSpPr>
            <a:spLocks noGrp="1"/>
          </p:cNvSpPr>
          <p:nvPr>
            <p:ph type="dt" sz="half" idx="10"/>
          </p:nvPr>
        </p:nvSpPr>
        <p:spPr/>
        <p:txBody>
          <a:bodyPr/>
          <a:lstStyle/>
          <a:p>
            <a:fld id="{CE0A98AC-6264-4F35-B80C-55E5CF7A3573}" type="datetimeFigureOut">
              <a:rPr lang="en-IN" smtClean="0"/>
              <a:t>01-08-2024</a:t>
            </a:fld>
            <a:endParaRPr lang="en-IN"/>
          </a:p>
        </p:txBody>
      </p:sp>
      <p:sp>
        <p:nvSpPr>
          <p:cNvPr id="5" name="Footer Placeholder 4">
            <a:extLst>
              <a:ext uri="{FF2B5EF4-FFF2-40B4-BE49-F238E27FC236}">
                <a16:creationId xmlns:a16="http://schemas.microsoft.com/office/drawing/2014/main" id="{79B1AE5E-AC05-0213-7D72-29C68A8417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3E6D186-4255-0F99-29B5-1E79DA91CBF2}"/>
              </a:ext>
            </a:extLst>
          </p:cNvPr>
          <p:cNvSpPr>
            <a:spLocks noGrp="1"/>
          </p:cNvSpPr>
          <p:nvPr>
            <p:ph type="sldNum" sz="quarter" idx="12"/>
          </p:nvPr>
        </p:nvSpPr>
        <p:spPr/>
        <p:txBody>
          <a:bodyPr/>
          <a:lstStyle/>
          <a:p>
            <a:fld id="{6AC73D25-8053-4E1D-889B-B98F47A4C9EB}" type="slidenum">
              <a:rPr lang="en-IN" smtClean="0"/>
              <a:t>‹#›</a:t>
            </a:fld>
            <a:endParaRPr lang="en-IN"/>
          </a:p>
        </p:txBody>
      </p:sp>
    </p:spTree>
    <p:extLst>
      <p:ext uri="{BB962C8B-B14F-4D97-AF65-F5344CB8AC3E}">
        <p14:creationId xmlns:p14="http://schemas.microsoft.com/office/powerpoint/2010/main" val="4225178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046C0-F9B6-6469-2998-571B67184AB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BA2E9ED-FFAC-32B6-2D1B-FB115F6E39D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4E1D22C-73E2-E99C-381D-B2831533EEBE}"/>
              </a:ext>
            </a:extLst>
          </p:cNvPr>
          <p:cNvSpPr>
            <a:spLocks noGrp="1"/>
          </p:cNvSpPr>
          <p:nvPr>
            <p:ph type="dt" sz="half" idx="10"/>
          </p:nvPr>
        </p:nvSpPr>
        <p:spPr/>
        <p:txBody>
          <a:bodyPr/>
          <a:lstStyle/>
          <a:p>
            <a:fld id="{CE0A98AC-6264-4F35-B80C-55E5CF7A3573}" type="datetimeFigureOut">
              <a:rPr lang="en-IN" smtClean="0"/>
              <a:t>01-08-2024</a:t>
            </a:fld>
            <a:endParaRPr lang="en-IN"/>
          </a:p>
        </p:txBody>
      </p:sp>
      <p:sp>
        <p:nvSpPr>
          <p:cNvPr id="5" name="Footer Placeholder 4">
            <a:extLst>
              <a:ext uri="{FF2B5EF4-FFF2-40B4-BE49-F238E27FC236}">
                <a16:creationId xmlns:a16="http://schemas.microsoft.com/office/drawing/2014/main" id="{D1CD6E36-727E-9CF9-33BF-EFA9DC09A46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0C1F17-8C95-1830-3FB9-150BCFDD6AAB}"/>
              </a:ext>
            </a:extLst>
          </p:cNvPr>
          <p:cNvSpPr>
            <a:spLocks noGrp="1"/>
          </p:cNvSpPr>
          <p:nvPr>
            <p:ph type="sldNum" sz="quarter" idx="12"/>
          </p:nvPr>
        </p:nvSpPr>
        <p:spPr/>
        <p:txBody>
          <a:bodyPr/>
          <a:lstStyle/>
          <a:p>
            <a:fld id="{6AC73D25-8053-4E1D-889B-B98F47A4C9EB}" type="slidenum">
              <a:rPr lang="en-IN" smtClean="0"/>
              <a:t>‹#›</a:t>
            </a:fld>
            <a:endParaRPr lang="en-IN"/>
          </a:p>
        </p:txBody>
      </p:sp>
    </p:spTree>
    <p:extLst>
      <p:ext uri="{BB962C8B-B14F-4D97-AF65-F5344CB8AC3E}">
        <p14:creationId xmlns:p14="http://schemas.microsoft.com/office/powerpoint/2010/main" val="3660807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45CA39-ECFA-635E-180A-4B8B04A8F6D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A8BC43C-CDD7-AA05-935D-103C1EC684C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21D7DF-50D5-C77E-1976-129A2081C68B}"/>
              </a:ext>
            </a:extLst>
          </p:cNvPr>
          <p:cNvSpPr>
            <a:spLocks noGrp="1"/>
          </p:cNvSpPr>
          <p:nvPr>
            <p:ph type="dt" sz="half" idx="10"/>
          </p:nvPr>
        </p:nvSpPr>
        <p:spPr/>
        <p:txBody>
          <a:bodyPr/>
          <a:lstStyle/>
          <a:p>
            <a:fld id="{CE0A98AC-6264-4F35-B80C-55E5CF7A3573}" type="datetimeFigureOut">
              <a:rPr lang="en-IN" smtClean="0"/>
              <a:t>01-08-2024</a:t>
            </a:fld>
            <a:endParaRPr lang="en-IN"/>
          </a:p>
        </p:txBody>
      </p:sp>
      <p:sp>
        <p:nvSpPr>
          <p:cNvPr id="5" name="Footer Placeholder 4">
            <a:extLst>
              <a:ext uri="{FF2B5EF4-FFF2-40B4-BE49-F238E27FC236}">
                <a16:creationId xmlns:a16="http://schemas.microsoft.com/office/drawing/2014/main" id="{016E39A9-423D-A336-4864-3A6E1E573D4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FE1FF7-0701-D815-9ED8-DB0EDC6E93CE}"/>
              </a:ext>
            </a:extLst>
          </p:cNvPr>
          <p:cNvSpPr>
            <a:spLocks noGrp="1"/>
          </p:cNvSpPr>
          <p:nvPr>
            <p:ph type="sldNum" sz="quarter" idx="12"/>
          </p:nvPr>
        </p:nvSpPr>
        <p:spPr/>
        <p:txBody>
          <a:bodyPr/>
          <a:lstStyle/>
          <a:p>
            <a:fld id="{6AC73D25-8053-4E1D-889B-B98F47A4C9EB}" type="slidenum">
              <a:rPr lang="en-IN" smtClean="0"/>
              <a:t>‹#›</a:t>
            </a:fld>
            <a:endParaRPr lang="en-IN"/>
          </a:p>
        </p:txBody>
      </p:sp>
    </p:spTree>
    <p:extLst>
      <p:ext uri="{BB962C8B-B14F-4D97-AF65-F5344CB8AC3E}">
        <p14:creationId xmlns:p14="http://schemas.microsoft.com/office/powerpoint/2010/main" val="164474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20279-C8CA-A354-4FB2-1754823A874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9FA0895-CC85-4D04-CBFD-851FBD304B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C649E4-178B-F4A5-3CC4-4BDFC84D42BB}"/>
              </a:ext>
            </a:extLst>
          </p:cNvPr>
          <p:cNvSpPr>
            <a:spLocks noGrp="1"/>
          </p:cNvSpPr>
          <p:nvPr>
            <p:ph type="dt" sz="half" idx="10"/>
          </p:nvPr>
        </p:nvSpPr>
        <p:spPr/>
        <p:txBody>
          <a:bodyPr/>
          <a:lstStyle/>
          <a:p>
            <a:fld id="{CE0A98AC-6264-4F35-B80C-55E5CF7A3573}" type="datetimeFigureOut">
              <a:rPr lang="en-IN" smtClean="0"/>
              <a:t>01-08-2024</a:t>
            </a:fld>
            <a:endParaRPr lang="en-IN"/>
          </a:p>
        </p:txBody>
      </p:sp>
      <p:sp>
        <p:nvSpPr>
          <p:cNvPr id="5" name="Footer Placeholder 4">
            <a:extLst>
              <a:ext uri="{FF2B5EF4-FFF2-40B4-BE49-F238E27FC236}">
                <a16:creationId xmlns:a16="http://schemas.microsoft.com/office/drawing/2014/main" id="{89B36FCD-3CA5-D923-A148-1B76960332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71D41F6-0167-A55C-2492-408A1E5BDB1E}"/>
              </a:ext>
            </a:extLst>
          </p:cNvPr>
          <p:cNvSpPr>
            <a:spLocks noGrp="1"/>
          </p:cNvSpPr>
          <p:nvPr>
            <p:ph type="sldNum" sz="quarter" idx="12"/>
          </p:nvPr>
        </p:nvSpPr>
        <p:spPr/>
        <p:txBody>
          <a:bodyPr/>
          <a:lstStyle/>
          <a:p>
            <a:fld id="{6AC73D25-8053-4E1D-889B-B98F47A4C9EB}" type="slidenum">
              <a:rPr lang="en-IN" smtClean="0"/>
              <a:t>‹#›</a:t>
            </a:fld>
            <a:endParaRPr lang="en-IN"/>
          </a:p>
        </p:txBody>
      </p:sp>
    </p:spTree>
    <p:extLst>
      <p:ext uri="{BB962C8B-B14F-4D97-AF65-F5344CB8AC3E}">
        <p14:creationId xmlns:p14="http://schemas.microsoft.com/office/powerpoint/2010/main" val="3434027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04442-0B0F-2EE5-C58D-04E56F77E5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E59B18F-BAEB-21F9-5E2A-9748E03F24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A51BFB-1ABB-0BC3-D2C2-21B0809E7D7B}"/>
              </a:ext>
            </a:extLst>
          </p:cNvPr>
          <p:cNvSpPr>
            <a:spLocks noGrp="1"/>
          </p:cNvSpPr>
          <p:nvPr>
            <p:ph type="dt" sz="half" idx="10"/>
          </p:nvPr>
        </p:nvSpPr>
        <p:spPr/>
        <p:txBody>
          <a:bodyPr/>
          <a:lstStyle/>
          <a:p>
            <a:fld id="{CE0A98AC-6264-4F35-B80C-55E5CF7A3573}" type="datetimeFigureOut">
              <a:rPr lang="en-IN" smtClean="0"/>
              <a:t>01-08-2024</a:t>
            </a:fld>
            <a:endParaRPr lang="en-IN"/>
          </a:p>
        </p:txBody>
      </p:sp>
      <p:sp>
        <p:nvSpPr>
          <p:cNvPr id="5" name="Footer Placeholder 4">
            <a:extLst>
              <a:ext uri="{FF2B5EF4-FFF2-40B4-BE49-F238E27FC236}">
                <a16:creationId xmlns:a16="http://schemas.microsoft.com/office/drawing/2014/main" id="{A4BE55EF-866A-D31C-01B5-873F5EDD4F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F5E4C24-9D12-729C-49B2-EFEF29001474}"/>
              </a:ext>
            </a:extLst>
          </p:cNvPr>
          <p:cNvSpPr>
            <a:spLocks noGrp="1"/>
          </p:cNvSpPr>
          <p:nvPr>
            <p:ph type="sldNum" sz="quarter" idx="12"/>
          </p:nvPr>
        </p:nvSpPr>
        <p:spPr/>
        <p:txBody>
          <a:bodyPr/>
          <a:lstStyle/>
          <a:p>
            <a:fld id="{6AC73D25-8053-4E1D-889B-B98F47A4C9EB}" type="slidenum">
              <a:rPr lang="en-IN" smtClean="0"/>
              <a:t>‹#›</a:t>
            </a:fld>
            <a:endParaRPr lang="en-IN"/>
          </a:p>
        </p:txBody>
      </p:sp>
    </p:spTree>
    <p:extLst>
      <p:ext uri="{BB962C8B-B14F-4D97-AF65-F5344CB8AC3E}">
        <p14:creationId xmlns:p14="http://schemas.microsoft.com/office/powerpoint/2010/main" val="3586002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1E7FA-314D-5BDA-6F94-14B6BE38655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763279B-56D1-30FB-9C2A-A145D3A9A07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B5635D0-142E-1D2B-E797-1B02E7875C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B6C0FA6-86EE-E94E-648A-53EA1FD57BCD}"/>
              </a:ext>
            </a:extLst>
          </p:cNvPr>
          <p:cNvSpPr>
            <a:spLocks noGrp="1"/>
          </p:cNvSpPr>
          <p:nvPr>
            <p:ph type="dt" sz="half" idx="10"/>
          </p:nvPr>
        </p:nvSpPr>
        <p:spPr/>
        <p:txBody>
          <a:bodyPr/>
          <a:lstStyle/>
          <a:p>
            <a:fld id="{CE0A98AC-6264-4F35-B80C-55E5CF7A3573}" type="datetimeFigureOut">
              <a:rPr lang="en-IN" smtClean="0"/>
              <a:t>01-08-2024</a:t>
            </a:fld>
            <a:endParaRPr lang="en-IN"/>
          </a:p>
        </p:txBody>
      </p:sp>
      <p:sp>
        <p:nvSpPr>
          <p:cNvPr id="6" name="Footer Placeholder 5">
            <a:extLst>
              <a:ext uri="{FF2B5EF4-FFF2-40B4-BE49-F238E27FC236}">
                <a16:creationId xmlns:a16="http://schemas.microsoft.com/office/drawing/2014/main" id="{5C033A16-E3FC-0D73-6103-B0B0526EF32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8535563-2EB6-C2EF-C9D7-A1C75C857488}"/>
              </a:ext>
            </a:extLst>
          </p:cNvPr>
          <p:cNvSpPr>
            <a:spLocks noGrp="1"/>
          </p:cNvSpPr>
          <p:nvPr>
            <p:ph type="sldNum" sz="quarter" idx="12"/>
          </p:nvPr>
        </p:nvSpPr>
        <p:spPr/>
        <p:txBody>
          <a:bodyPr/>
          <a:lstStyle/>
          <a:p>
            <a:fld id="{6AC73D25-8053-4E1D-889B-B98F47A4C9EB}" type="slidenum">
              <a:rPr lang="en-IN" smtClean="0"/>
              <a:t>‹#›</a:t>
            </a:fld>
            <a:endParaRPr lang="en-IN"/>
          </a:p>
        </p:txBody>
      </p:sp>
    </p:spTree>
    <p:extLst>
      <p:ext uri="{BB962C8B-B14F-4D97-AF65-F5344CB8AC3E}">
        <p14:creationId xmlns:p14="http://schemas.microsoft.com/office/powerpoint/2010/main" val="1078760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034D5-D357-A5A0-262E-2EE3B00EBA7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3D28617-ABB8-09D0-8673-91242CBD75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8996068-94F4-1048-E6F5-B7FE011796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509EBAA-2363-4792-97DE-8D51CEC3CA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976621-5192-C420-5E38-8D2DBF23DC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B46F84C-A673-4ECA-B139-568C4DAC6432}"/>
              </a:ext>
            </a:extLst>
          </p:cNvPr>
          <p:cNvSpPr>
            <a:spLocks noGrp="1"/>
          </p:cNvSpPr>
          <p:nvPr>
            <p:ph type="dt" sz="half" idx="10"/>
          </p:nvPr>
        </p:nvSpPr>
        <p:spPr/>
        <p:txBody>
          <a:bodyPr/>
          <a:lstStyle/>
          <a:p>
            <a:fld id="{CE0A98AC-6264-4F35-B80C-55E5CF7A3573}" type="datetimeFigureOut">
              <a:rPr lang="en-IN" smtClean="0"/>
              <a:t>01-08-2024</a:t>
            </a:fld>
            <a:endParaRPr lang="en-IN"/>
          </a:p>
        </p:txBody>
      </p:sp>
      <p:sp>
        <p:nvSpPr>
          <p:cNvPr id="8" name="Footer Placeholder 7">
            <a:extLst>
              <a:ext uri="{FF2B5EF4-FFF2-40B4-BE49-F238E27FC236}">
                <a16:creationId xmlns:a16="http://schemas.microsoft.com/office/drawing/2014/main" id="{C2BA65D8-3C95-0960-A1AE-FB315DC89BE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3C640D6-8214-38E8-45E9-DE94992CA8F9}"/>
              </a:ext>
            </a:extLst>
          </p:cNvPr>
          <p:cNvSpPr>
            <a:spLocks noGrp="1"/>
          </p:cNvSpPr>
          <p:nvPr>
            <p:ph type="sldNum" sz="quarter" idx="12"/>
          </p:nvPr>
        </p:nvSpPr>
        <p:spPr/>
        <p:txBody>
          <a:bodyPr/>
          <a:lstStyle/>
          <a:p>
            <a:fld id="{6AC73D25-8053-4E1D-889B-B98F47A4C9EB}" type="slidenum">
              <a:rPr lang="en-IN" smtClean="0"/>
              <a:t>‹#›</a:t>
            </a:fld>
            <a:endParaRPr lang="en-IN"/>
          </a:p>
        </p:txBody>
      </p:sp>
    </p:spTree>
    <p:extLst>
      <p:ext uri="{BB962C8B-B14F-4D97-AF65-F5344CB8AC3E}">
        <p14:creationId xmlns:p14="http://schemas.microsoft.com/office/powerpoint/2010/main" val="39413077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B0C7E-CC46-F361-2AB8-9E7E63FEC30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B35748C-35B8-E3BC-479E-7AFE50E85CB7}"/>
              </a:ext>
            </a:extLst>
          </p:cNvPr>
          <p:cNvSpPr>
            <a:spLocks noGrp="1"/>
          </p:cNvSpPr>
          <p:nvPr>
            <p:ph type="dt" sz="half" idx="10"/>
          </p:nvPr>
        </p:nvSpPr>
        <p:spPr/>
        <p:txBody>
          <a:bodyPr/>
          <a:lstStyle/>
          <a:p>
            <a:fld id="{CE0A98AC-6264-4F35-B80C-55E5CF7A3573}" type="datetimeFigureOut">
              <a:rPr lang="en-IN" smtClean="0"/>
              <a:t>01-08-2024</a:t>
            </a:fld>
            <a:endParaRPr lang="en-IN"/>
          </a:p>
        </p:txBody>
      </p:sp>
      <p:sp>
        <p:nvSpPr>
          <p:cNvPr id="4" name="Footer Placeholder 3">
            <a:extLst>
              <a:ext uri="{FF2B5EF4-FFF2-40B4-BE49-F238E27FC236}">
                <a16:creationId xmlns:a16="http://schemas.microsoft.com/office/drawing/2014/main" id="{9AD706BE-2EB7-AFA0-A08C-F2473DAB2DA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DC699CA-B397-04E6-CBC9-9E668C32EB99}"/>
              </a:ext>
            </a:extLst>
          </p:cNvPr>
          <p:cNvSpPr>
            <a:spLocks noGrp="1"/>
          </p:cNvSpPr>
          <p:nvPr>
            <p:ph type="sldNum" sz="quarter" idx="12"/>
          </p:nvPr>
        </p:nvSpPr>
        <p:spPr/>
        <p:txBody>
          <a:bodyPr/>
          <a:lstStyle/>
          <a:p>
            <a:fld id="{6AC73D25-8053-4E1D-889B-B98F47A4C9EB}" type="slidenum">
              <a:rPr lang="en-IN" smtClean="0"/>
              <a:t>‹#›</a:t>
            </a:fld>
            <a:endParaRPr lang="en-IN"/>
          </a:p>
        </p:txBody>
      </p:sp>
    </p:spTree>
    <p:extLst>
      <p:ext uri="{BB962C8B-B14F-4D97-AF65-F5344CB8AC3E}">
        <p14:creationId xmlns:p14="http://schemas.microsoft.com/office/powerpoint/2010/main" val="1042255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1FAA9E-170A-D677-21C4-B9274B8A3E8C}"/>
              </a:ext>
            </a:extLst>
          </p:cNvPr>
          <p:cNvSpPr>
            <a:spLocks noGrp="1"/>
          </p:cNvSpPr>
          <p:nvPr>
            <p:ph type="dt" sz="half" idx="10"/>
          </p:nvPr>
        </p:nvSpPr>
        <p:spPr/>
        <p:txBody>
          <a:bodyPr/>
          <a:lstStyle/>
          <a:p>
            <a:fld id="{CE0A98AC-6264-4F35-B80C-55E5CF7A3573}" type="datetimeFigureOut">
              <a:rPr lang="en-IN" smtClean="0"/>
              <a:t>01-08-2024</a:t>
            </a:fld>
            <a:endParaRPr lang="en-IN"/>
          </a:p>
        </p:txBody>
      </p:sp>
      <p:sp>
        <p:nvSpPr>
          <p:cNvPr id="3" name="Footer Placeholder 2">
            <a:extLst>
              <a:ext uri="{FF2B5EF4-FFF2-40B4-BE49-F238E27FC236}">
                <a16:creationId xmlns:a16="http://schemas.microsoft.com/office/drawing/2014/main" id="{37C3F4C4-CB75-0953-B19C-53F4D34D3D1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BE7E07C-374B-CB5F-5D4B-3AEACB6D820C}"/>
              </a:ext>
            </a:extLst>
          </p:cNvPr>
          <p:cNvSpPr>
            <a:spLocks noGrp="1"/>
          </p:cNvSpPr>
          <p:nvPr>
            <p:ph type="sldNum" sz="quarter" idx="12"/>
          </p:nvPr>
        </p:nvSpPr>
        <p:spPr/>
        <p:txBody>
          <a:bodyPr/>
          <a:lstStyle/>
          <a:p>
            <a:fld id="{6AC73D25-8053-4E1D-889B-B98F47A4C9EB}" type="slidenum">
              <a:rPr lang="en-IN" smtClean="0"/>
              <a:t>‹#›</a:t>
            </a:fld>
            <a:endParaRPr lang="en-IN"/>
          </a:p>
        </p:txBody>
      </p:sp>
    </p:spTree>
    <p:extLst>
      <p:ext uri="{BB962C8B-B14F-4D97-AF65-F5344CB8AC3E}">
        <p14:creationId xmlns:p14="http://schemas.microsoft.com/office/powerpoint/2010/main" val="1024522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387AA-B03B-F287-8D89-4ABCD310CF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036FE1A-2431-17C9-C374-A80146B5BF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588F8D6-BA2F-33B7-48FC-18492D79CC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DB576A-28E1-6467-0558-49390932F449}"/>
              </a:ext>
            </a:extLst>
          </p:cNvPr>
          <p:cNvSpPr>
            <a:spLocks noGrp="1"/>
          </p:cNvSpPr>
          <p:nvPr>
            <p:ph type="dt" sz="half" idx="10"/>
          </p:nvPr>
        </p:nvSpPr>
        <p:spPr/>
        <p:txBody>
          <a:bodyPr/>
          <a:lstStyle/>
          <a:p>
            <a:fld id="{CE0A98AC-6264-4F35-B80C-55E5CF7A3573}" type="datetimeFigureOut">
              <a:rPr lang="en-IN" smtClean="0"/>
              <a:t>01-08-2024</a:t>
            </a:fld>
            <a:endParaRPr lang="en-IN"/>
          </a:p>
        </p:txBody>
      </p:sp>
      <p:sp>
        <p:nvSpPr>
          <p:cNvPr id="6" name="Footer Placeholder 5">
            <a:extLst>
              <a:ext uri="{FF2B5EF4-FFF2-40B4-BE49-F238E27FC236}">
                <a16:creationId xmlns:a16="http://schemas.microsoft.com/office/drawing/2014/main" id="{15E83CC0-40C6-C900-802C-29D3204C912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512C93F-481F-CCB8-1BE4-40C4ECB701A7}"/>
              </a:ext>
            </a:extLst>
          </p:cNvPr>
          <p:cNvSpPr>
            <a:spLocks noGrp="1"/>
          </p:cNvSpPr>
          <p:nvPr>
            <p:ph type="sldNum" sz="quarter" idx="12"/>
          </p:nvPr>
        </p:nvSpPr>
        <p:spPr/>
        <p:txBody>
          <a:bodyPr/>
          <a:lstStyle/>
          <a:p>
            <a:fld id="{6AC73D25-8053-4E1D-889B-B98F47A4C9EB}" type="slidenum">
              <a:rPr lang="en-IN" smtClean="0"/>
              <a:t>‹#›</a:t>
            </a:fld>
            <a:endParaRPr lang="en-IN"/>
          </a:p>
        </p:txBody>
      </p:sp>
    </p:spTree>
    <p:extLst>
      <p:ext uri="{BB962C8B-B14F-4D97-AF65-F5344CB8AC3E}">
        <p14:creationId xmlns:p14="http://schemas.microsoft.com/office/powerpoint/2010/main" val="2686179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E0222-59DA-4026-A77C-7B64F6DE21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20B3BC8-E619-0D6F-F4F0-EAE6D92CCD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3E782BD-A67B-633D-2C82-09B1D01003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E0B237-8C1E-82B3-D28D-3D282571B12B}"/>
              </a:ext>
            </a:extLst>
          </p:cNvPr>
          <p:cNvSpPr>
            <a:spLocks noGrp="1"/>
          </p:cNvSpPr>
          <p:nvPr>
            <p:ph type="dt" sz="half" idx="10"/>
          </p:nvPr>
        </p:nvSpPr>
        <p:spPr/>
        <p:txBody>
          <a:bodyPr/>
          <a:lstStyle/>
          <a:p>
            <a:fld id="{CE0A98AC-6264-4F35-B80C-55E5CF7A3573}" type="datetimeFigureOut">
              <a:rPr lang="en-IN" smtClean="0"/>
              <a:t>01-08-2024</a:t>
            </a:fld>
            <a:endParaRPr lang="en-IN"/>
          </a:p>
        </p:txBody>
      </p:sp>
      <p:sp>
        <p:nvSpPr>
          <p:cNvPr id="6" name="Footer Placeholder 5">
            <a:extLst>
              <a:ext uri="{FF2B5EF4-FFF2-40B4-BE49-F238E27FC236}">
                <a16:creationId xmlns:a16="http://schemas.microsoft.com/office/drawing/2014/main" id="{100F60FE-6404-E47E-A6D2-8CCCF6B2DF7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B309D1D-2BD7-0779-302B-95A0A943D9A9}"/>
              </a:ext>
            </a:extLst>
          </p:cNvPr>
          <p:cNvSpPr>
            <a:spLocks noGrp="1"/>
          </p:cNvSpPr>
          <p:nvPr>
            <p:ph type="sldNum" sz="quarter" idx="12"/>
          </p:nvPr>
        </p:nvSpPr>
        <p:spPr/>
        <p:txBody>
          <a:bodyPr/>
          <a:lstStyle/>
          <a:p>
            <a:fld id="{6AC73D25-8053-4E1D-889B-B98F47A4C9EB}" type="slidenum">
              <a:rPr lang="en-IN" smtClean="0"/>
              <a:t>‹#›</a:t>
            </a:fld>
            <a:endParaRPr lang="en-IN"/>
          </a:p>
        </p:txBody>
      </p:sp>
    </p:spTree>
    <p:extLst>
      <p:ext uri="{BB962C8B-B14F-4D97-AF65-F5344CB8AC3E}">
        <p14:creationId xmlns:p14="http://schemas.microsoft.com/office/powerpoint/2010/main" val="956356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157DEC-DC07-CC7F-6B8A-4536E94C3B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5B15D09-8736-A16D-11A7-BD4B596A2D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D5B73A5-D4E3-769A-C976-ABEF2751E3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0A98AC-6264-4F35-B80C-55E5CF7A3573}" type="datetimeFigureOut">
              <a:rPr lang="en-IN" smtClean="0"/>
              <a:t>01-08-2024</a:t>
            </a:fld>
            <a:endParaRPr lang="en-IN"/>
          </a:p>
        </p:txBody>
      </p:sp>
      <p:sp>
        <p:nvSpPr>
          <p:cNvPr id="5" name="Footer Placeholder 4">
            <a:extLst>
              <a:ext uri="{FF2B5EF4-FFF2-40B4-BE49-F238E27FC236}">
                <a16:creationId xmlns:a16="http://schemas.microsoft.com/office/drawing/2014/main" id="{E8F1FC12-3B54-D821-E871-BEA0149086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CFA6B16-5E9D-E8D3-EF77-51601089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C73D25-8053-4E1D-889B-B98F47A4C9EB}" type="slidenum">
              <a:rPr lang="en-IN" smtClean="0"/>
              <a:t>‹#›</a:t>
            </a:fld>
            <a:endParaRPr lang="en-IN"/>
          </a:p>
        </p:txBody>
      </p:sp>
    </p:spTree>
    <p:extLst>
      <p:ext uri="{BB962C8B-B14F-4D97-AF65-F5344CB8AC3E}">
        <p14:creationId xmlns:p14="http://schemas.microsoft.com/office/powerpoint/2010/main" val="34554059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descr="8,800+ Toll Booth Stock Photos, Pictures &amp; Royalty-Free Images - iStock |  Toll booth worker, Toll booth icon, Toll booth attendant">
            <a:extLst>
              <a:ext uri="{FF2B5EF4-FFF2-40B4-BE49-F238E27FC236}">
                <a16:creationId xmlns:a16="http://schemas.microsoft.com/office/drawing/2014/main" id="{2BF87F94-C91D-C66D-9C2E-F4421632AD0C}"/>
              </a:ext>
            </a:extLst>
          </p:cNvPr>
          <p:cNvPicPr>
            <a:picLocks noChangeAspect="1" noChangeArrowheads="1"/>
          </p:cNvPicPr>
          <p:nvPr/>
        </p:nvPicPr>
        <p:blipFill rotWithShape="1">
          <a:blip r:embed="rId2">
            <a:alphaModFix amt="30000"/>
            <a:extLst>
              <a:ext uri="{28A0092B-C50C-407E-A947-70E740481C1C}">
                <a14:useLocalDpi xmlns:a14="http://schemas.microsoft.com/office/drawing/2010/main" val="0"/>
              </a:ext>
            </a:extLst>
          </a:blip>
          <a:srcRect l="3547" t="4377" r="35970" b="35141"/>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04F5AF8-B7C7-8241-BF0A-2E9C4FE791B8}"/>
              </a:ext>
            </a:extLst>
          </p:cNvPr>
          <p:cNvSpPr txBox="1"/>
          <p:nvPr/>
        </p:nvSpPr>
        <p:spPr>
          <a:xfrm>
            <a:off x="3360420" y="1426306"/>
            <a:ext cx="5471160" cy="646331"/>
          </a:xfrm>
          <a:prstGeom prst="rect">
            <a:avLst/>
          </a:prstGeom>
          <a:noFill/>
        </p:spPr>
        <p:txBody>
          <a:bodyPr wrap="square" rtlCol="0">
            <a:spAutoFit/>
          </a:bodyPr>
          <a:lstStyle/>
          <a:p>
            <a:pPr algn="ctr"/>
            <a:r>
              <a:rPr lang="en-US" sz="3600" spc="1000" dirty="0">
                <a:solidFill>
                  <a:srgbClr val="F8EED4"/>
                </a:solidFill>
                <a:latin typeface="Baskerville Old Face" panose="02020602080505020303" pitchFamily="18" charset="0"/>
              </a:rPr>
              <a:t>ONLINE</a:t>
            </a:r>
            <a:endParaRPr lang="en-IN" sz="3600" spc="1000" dirty="0">
              <a:solidFill>
                <a:srgbClr val="F8EED4"/>
              </a:solidFill>
              <a:latin typeface="Baskerville Old Face" panose="02020602080505020303" pitchFamily="18" charset="0"/>
            </a:endParaRPr>
          </a:p>
        </p:txBody>
      </p:sp>
      <p:sp>
        <p:nvSpPr>
          <p:cNvPr id="7" name="TextBox 6">
            <a:extLst>
              <a:ext uri="{FF2B5EF4-FFF2-40B4-BE49-F238E27FC236}">
                <a16:creationId xmlns:a16="http://schemas.microsoft.com/office/drawing/2014/main" id="{6FAA09A7-54E4-FFEF-B9FB-F9A78309303B}"/>
              </a:ext>
            </a:extLst>
          </p:cNvPr>
          <p:cNvSpPr txBox="1"/>
          <p:nvPr/>
        </p:nvSpPr>
        <p:spPr>
          <a:xfrm>
            <a:off x="-100965" y="2072637"/>
            <a:ext cx="12393930" cy="1785104"/>
          </a:xfrm>
          <a:prstGeom prst="rect">
            <a:avLst/>
          </a:prstGeom>
          <a:noFill/>
        </p:spPr>
        <p:txBody>
          <a:bodyPr wrap="square" rtlCol="0">
            <a:spAutoFit/>
          </a:bodyPr>
          <a:lstStyle/>
          <a:p>
            <a:pPr algn="ctr"/>
            <a:r>
              <a:rPr lang="en-US" sz="11000" spc="1000" dirty="0">
                <a:solidFill>
                  <a:srgbClr val="F8EED4"/>
                </a:solidFill>
                <a:latin typeface="Baskerville Old Face" panose="02020602080505020303" pitchFamily="18" charset="0"/>
              </a:rPr>
              <a:t>TOLLGATE</a:t>
            </a:r>
          </a:p>
        </p:txBody>
      </p:sp>
      <p:pic>
        <p:nvPicPr>
          <p:cNvPr id="1028" name="Picture 4" descr="Small Single Cloud">
            <a:extLst>
              <a:ext uri="{FF2B5EF4-FFF2-40B4-BE49-F238E27FC236}">
                <a16:creationId xmlns:a16="http://schemas.microsoft.com/office/drawing/2014/main" id="{091BC09E-717C-292C-472D-763CFC1D5480}"/>
              </a:ext>
            </a:extLst>
          </p:cNvPr>
          <p:cNvPicPr>
            <a:picLocks noChangeAspect="1" noChangeArrowheads="1"/>
          </p:cNvPicPr>
          <p:nvPr/>
        </p:nvPicPr>
        <p:blipFill>
          <a:blip r:embed="rId3">
            <a:alphaModFix amt="60000"/>
            <a:extLst>
              <a:ext uri="{BEBA8EAE-BF5A-486C-A8C5-ECC9F3942E4B}">
                <a14:imgProps xmlns:a14="http://schemas.microsoft.com/office/drawing/2010/main">
                  <a14:imgLayer r:embed="rId4">
                    <a14:imgEffect>
                      <a14:colorTemperature colorTemp="7358"/>
                    </a14:imgEffect>
                    <a14:imgEffect>
                      <a14:saturation sat="116000"/>
                    </a14:imgEffect>
                  </a14:imgLayer>
                </a14:imgProps>
              </a:ext>
              <a:ext uri="{28A0092B-C50C-407E-A947-70E740481C1C}">
                <a14:useLocalDpi xmlns:a14="http://schemas.microsoft.com/office/drawing/2010/main" val="0"/>
              </a:ext>
            </a:extLst>
          </a:blip>
          <a:srcRect/>
          <a:stretch>
            <a:fillRect/>
          </a:stretch>
        </p:blipFill>
        <p:spPr bwMode="auto">
          <a:xfrm>
            <a:off x="-2392681" y="4938386"/>
            <a:ext cx="6172201" cy="257335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Small Single Cloud">
            <a:extLst>
              <a:ext uri="{FF2B5EF4-FFF2-40B4-BE49-F238E27FC236}">
                <a16:creationId xmlns:a16="http://schemas.microsoft.com/office/drawing/2014/main" id="{7D1BC2D0-42B4-3967-9723-56C027562D5B}"/>
              </a:ext>
            </a:extLst>
          </p:cNvPr>
          <p:cNvPicPr>
            <a:picLocks noChangeAspect="1" noChangeArrowheads="1"/>
          </p:cNvPicPr>
          <p:nvPr/>
        </p:nvPicPr>
        <p:blipFill>
          <a:blip r:embed="rId3">
            <a:alphaModFix amt="60000"/>
            <a:extLst>
              <a:ext uri="{BEBA8EAE-BF5A-486C-A8C5-ECC9F3942E4B}">
                <a14:imgProps xmlns:a14="http://schemas.microsoft.com/office/drawing/2010/main">
                  <a14:imgLayer r:embed="rId4">
                    <a14:imgEffect>
                      <a14:colorTemperature colorTemp="7358"/>
                    </a14:imgEffect>
                    <a14:imgEffect>
                      <a14:saturation sat="116000"/>
                    </a14:imgEffect>
                  </a14:imgLayer>
                </a14:imgProps>
              </a:ext>
              <a:ext uri="{28A0092B-C50C-407E-A947-70E740481C1C}">
                <a14:useLocalDpi xmlns:a14="http://schemas.microsoft.com/office/drawing/2010/main" val="0"/>
              </a:ext>
            </a:extLst>
          </a:blip>
          <a:srcRect/>
          <a:stretch>
            <a:fillRect/>
          </a:stretch>
        </p:blipFill>
        <p:spPr bwMode="auto">
          <a:xfrm>
            <a:off x="9257347" y="57590"/>
            <a:ext cx="6172201" cy="257335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CDCBDD1-C8BC-D8EC-976B-A591535337D8}"/>
              </a:ext>
            </a:extLst>
          </p:cNvPr>
          <p:cNvSpPr txBox="1"/>
          <p:nvPr/>
        </p:nvSpPr>
        <p:spPr>
          <a:xfrm>
            <a:off x="1479013" y="8484133"/>
            <a:ext cx="9749790" cy="3234283"/>
          </a:xfrm>
          <a:prstGeom prst="rect">
            <a:avLst/>
          </a:prstGeom>
          <a:noFill/>
        </p:spPr>
        <p:txBody>
          <a:bodyPr wrap="square">
            <a:spAutoFit/>
          </a:bodyPr>
          <a:lstStyle/>
          <a:p>
            <a:pPr algn="ctr">
              <a:lnSpc>
                <a:spcPct val="107000"/>
              </a:lnSpc>
              <a:spcAft>
                <a:spcPts val="800"/>
              </a:spcAft>
            </a:pPr>
            <a:r>
              <a:rPr lang="en-IN" sz="2400" dirty="0">
                <a:solidFill>
                  <a:schemeClr val="bg1"/>
                </a:solidFill>
                <a:effectLst/>
                <a:latin typeface="Times New Roman" panose="02020603050405020304" pitchFamily="18" charset="0"/>
                <a:ea typeface="Times New Roman" panose="02020603050405020304" pitchFamily="18" charset="0"/>
              </a:rPr>
              <a:t>"Online Tollgate Application" is a user-centric web application designed for efficient management. Developed using Visual Studio for frontend development and powered by XAMPP with PHP for backend operations, the platform offers users a streamlined experience to make tollgate payments easily. Users can go through the website before reaching the tollgate and can make payments through online. The application supports comprehensive details of the passenger passing through the tollgate and it also provides a search space to find the passengers based on date, vehicle, toll amount.</a:t>
            </a:r>
            <a:endParaRPr lang="en-IN" sz="2400" dirty="0">
              <a:solidFill>
                <a:schemeClr val="bg1"/>
              </a:solidFill>
              <a:effectLst/>
              <a:latin typeface="Calibri" panose="020F0502020204030204" pitchFamily="34" charset="0"/>
              <a:ea typeface="Calibri" panose="020F0502020204030204" pitchFamily="34" charset="0"/>
            </a:endParaRPr>
          </a:p>
        </p:txBody>
      </p:sp>
      <p:sp>
        <p:nvSpPr>
          <p:cNvPr id="11" name="TextBox 10">
            <a:extLst>
              <a:ext uri="{FF2B5EF4-FFF2-40B4-BE49-F238E27FC236}">
                <a16:creationId xmlns:a16="http://schemas.microsoft.com/office/drawing/2014/main" id="{A8FE7AFB-A4CF-44D7-8161-DCD59D8AE3E6}"/>
              </a:ext>
            </a:extLst>
          </p:cNvPr>
          <p:cNvSpPr txBox="1"/>
          <p:nvPr/>
        </p:nvSpPr>
        <p:spPr>
          <a:xfrm>
            <a:off x="-100965" y="3495186"/>
            <a:ext cx="12393930" cy="1785104"/>
          </a:xfrm>
          <a:prstGeom prst="rect">
            <a:avLst/>
          </a:prstGeom>
          <a:noFill/>
        </p:spPr>
        <p:txBody>
          <a:bodyPr wrap="square" rtlCol="0">
            <a:spAutoFit/>
          </a:bodyPr>
          <a:lstStyle/>
          <a:p>
            <a:pPr algn="ctr"/>
            <a:r>
              <a:rPr lang="en-US" sz="11000" spc="1000" dirty="0">
                <a:solidFill>
                  <a:srgbClr val="F8EED4"/>
                </a:solidFill>
                <a:latin typeface="Baskerville Old Face" panose="02020602080505020303" pitchFamily="18" charset="0"/>
              </a:rPr>
              <a:t>APPLICATION</a:t>
            </a:r>
          </a:p>
        </p:txBody>
      </p:sp>
      <p:sp>
        <p:nvSpPr>
          <p:cNvPr id="2" name="TextBox 1">
            <a:extLst>
              <a:ext uri="{FF2B5EF4-FFF2-40B4-BE49-F238E27FC236}">
                <a16:creationId xmlns:a16="http://schemas.microsoft.com/office/drawing/2014/main" id="{33430FF2-26EB-0EA5-395F-C823F0808B33}"/>
              </a:ext>
            </a:extLst>
          </p:cNvPr>
          <p:cNvSpPr txBox="1"/>
          <p:nvPr/>
        </p:nvSpPr>
        <p:spPr>
          <a:xfrm>
            <a:off x="2508348" y="101154"/>
            <a:ext cx="7691120" cy="523220"/>
          </a:xfrm>
          <a:prstGeom prst="rect">
            <a:avLst/>
          </a:prstGeom>
          <a:noFill/>
        </p:spPr>
        <p:txBody>
          <a:bodyPr wrap="square" rtlCol="0">
            <a:spAutoFit/>
          </a:bodyPr>
          <a:lstStyle/>
          <a:p>
            <a:r>
              <a:rPr lang="en-US" sz="2800" b="1" dirty="0">
                <a:solidFill>
                  <a:srgbClr val="F8EED4"/>
                </a:solidFill>
                <a:latin typeface="Times New Roman" panose="02020603050405020304" pitchFamily="18" charset="0"/>
                <a:cs typeface="Times New Roman" panose="02020603050405020304" pitchFamily="18" charset="0"/>
              </a:rPr>
              <a:t>CSA4388 – Internet Programming for Gaming</a:t>
            </a:r>
            <a:endParaRPr lang="en-IN" sz="2800" b="1" dirty="0">
              <a:solidFill>
                <a:srgbClr val="F8EED4"/>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D9DD11A2-1AF3-D22D-8137-2C46E8B3AB74}"/>
              </a:ext>
            </a:extLst>
          </p:cNvPr>
          <p:cNvSpPr txBox="1"/>
          <p:nvPr/>
        </p:nvSpPr>
        <p:spPr>
          <a:xfrm>
            <a:off x="4937369" y="7722238"/>
            <a:ext cx="2833078" cy="923330"/>
          </a:xfrm>
          <a:prstGeom prst="rect">
            <a:avLst/>
          </a:prstGeom>
          <a:noFill/>
        </p:spPr>
        <p:txBody>
          <a:bodyPr wrap="square" rtlCol="0">
            <a:spAutoFit/>
          </a:bodyPr>
          <a:lstStyle/>
          <a:p>
            <a:r>
              <a:rPr lang="en-IN" sz="5400" b="1" dirty="0">
                <a:solidFill>
                  <a:schemeClr val="bg1"/>
                </a:solidFill>
                <a:latin typeface="Times New Roman" panose="02020603050405020304" pitchFamily="18" charset="0"/>
                <a:cs typeface="Times New Roman" panose="02020603050405020304" pitchFamily="18" charset="0"/>
              </a:rPr>
              <a:t>Abstract</a:t>
            </a:r>
          </a:p>
        </p:txBody>
      </p:sp>
    </p:spTree>
    <p:extLst>
      <p:ext uri="{BB962C8B-B14F-4D97-AF65-F5344CB8AC3E}">
        <p14:creationId xmlns:p14="http://schemas.microsoft.com/office/powerpoint/2010/main" val="19032590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6">
            <a:extLst>
              <a:ext uri="{FF2B5EF4-FFF2-40B4-BE49-F238E27FC236}">
                <a16:creationId xmlns:a16="http://schemas.microsoft.com/office/drawing/2014/main" id="{75154FD2-7937-2454-3423-59032604DFAB}"/>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t="4875" b="4875"/>
          <a:stretch/>
        </p:blipFill>
        <p:spPr bwMode="auto">
          <a:xfrm>
            <a:off x="0" y="-321614"/>
            <a:ext cx="12467520"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CB2ADC8F-F028-BA63-D9D9-BA392C79A4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36540" y="-235582"/>
            <a:ext cx="3429000" cy="3429000"/>
          </a:xfrm>
          <a:prstGeom prst="rect">
            <a:avLst/>
          </a:prstGeom>
        </p:spPr>
      </p:pic>
      <p:grpSp>
        <p:nvGrpSpPr>
          <p:cNvPr id="27" name="Group 26">
            <a:extLst>
              <a:ext uri="{FF2B5EF4-FFF2-40B4-BE49-F238E27FC236}">
                <a16:creationId xmlns:a16="http://schemas.microsoft.com/office/drawing/2014/main" id="{E88D5783-9769-B999-4FF7-FA926D8A31B2}"/>
              </a:ext>
            </a:extLst>
          </p:cNvPr>
          <p:cNvGrpSpPr/>
          <p:nvPr/>
        </p:nvGrpSpPr>
        <p:grpSpPr>
          <a:xfrm>
            <a:off x="760974" y="482344"/>
            <a:ext cx="11949186" cy="5664813"/>
            <a:chOff x="760974" y="482344"/>
            <a:chExt cx="11949186" cy="5664813"/>
          </a:xfrm>
        </p:grpSpPr>
        <p:sp>
          <p:nvSpPr>
            <p:cNvPr id="8" name="TextBox 7">
              <a:extLst>
                <a:ext uri="{FF2B5EF4-FFF2-40B4-BE49-F238E27FC236}">
                  <a16:creationId xmlns:a16="http://schemas.microsoft.com/office/drawing/2014/main" id="{28090A2E-3FE2-F87E-0175-DF3570A6F284}"/>
                </a:ext>
              </a:extLst>
            </p:cNvPr>
            <p:cNvSpPr txBox="1"/>
            <p:nvPr/>
          </p:nvSpPr>
          <p:spPr>
            <a:xfrm>
              <a:off x="760974" y="482344"/>
              <a:ext cx="502330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Functionalities: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EAF467CA-F045-8EB5-138C-BDEFEDD74C96}"/>
                </a:ext>
              </a:extLst>
            </p:cNvPr>
            <p:cNvSpPr txBox="1"/>
            <p:nvPr/>
          </p:nvSpPr>
          <p:spPr>
            <a:xfrm>
              <a:off x="760974" y="1338148"/>
              <a:ext cx="11949186" cy="4809009"/>
            </a:xfrm>
            <a:prstGeom prst="rect">
              <a:avLst/>
            </a:prstGeom>
            <a:noFill/>
          </p:spPr>
          <p:txBody>
            <a:bodyPr wrap="square" rtlCol="0">
              <a:spAutoFit/>
            </a:bodyPr>
            <a:lstStyle/>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Home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users with an introductory message about the online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Display a welcome message with brief information about the application.</a:t>
              </a:r>
              <a:endParaRPr lang="en-IN" sz="1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Include a call-to-action button to apply for toll.</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About Us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detailed information about the online toll gate application and its mission.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Display information about the purpose and benefits of the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Include background details and objectives.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Contact Form</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Allows users to send inquiries or feedback through a contact form.</a:t>
              </a: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Input fields for name, email, subject, and message.</a:t>
              </a: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Validate and submit the contact form to the server.</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Search Toll Records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Bef>
                  <a:spcPts val="500"/>
                </a:spcBef>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Enables users to search for specific toll records based on criteria such as vehicle type, toll amount, or date.</a:t>
              </a:r>
            </a:p>
            <a:p>
              <a:pPr marL="342900" lvl="0" indent="-342900" algn="just">
                <a:spcBef>
                  <a:spcPts val="400"/>
                </a:spcBef>
                <a:spcAft>
                  <a:spcPts val="400"/>
                </a:spcAf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Filter and display toll records based on search input.</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Dynamically update the search results as the user types or selects criteria.</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pic>
        <p:nvPicPr>
          <p:cNvPr id="28" name="Picture 27">
            <a:extLst>
              <a:ext uri="{FF2B5EF4-FFF2-40B4-BE49-F238E27FC236}">
                <a16:creationId xmlns:a16="http://schemas.microsoft.com/office/drawing/2014/main" id="{FF22F78D-AC01-0454-3075-40569FF2F7C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7688139"/>
            <a:ext cx="12192000" cy="6858000"/>
          </a:xfrm>
          <a:prstGeom prst="rect">
            <a:avLst/>
          </a:prstGeom>
          <a:noFill/>
          <a:ln>
            <a:noFill/>
          </a:ln>
        </p:spPr>
      </p:pic>
    </p:spTree>
    <p:extLst>
      <p:ext uri="{BB962C8B-B14F-4D97-AF65-F5344CB8AC3E}">
        <p14:creationId xmlns:p14="http://schemas.microsoft.com/office/powerpoint/2010/main" val="35110550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6">
            <a:extLst>
              <a:ext uri="{FF2B5EF4-FFF2-40B4-BE49-F238E27FC236}">
                <a16:creationId xmlns:a16="http://schemas.microsoft.com/office/drawing/2014/main" id="{75154FD2-7937-2454-3423-59032604DFAB}"/>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t="4875" b="4875"/>
          <a:stretch/>
        </p:blipFill>
        <p:spPr bwMode="auto">
          <a:xfrm>
            <a:off x="0" y="-321614"/>
            <a:ext cx="12467520"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27" name="Group 26">
            <a:extLst>
              <a:ext uri="{FF2B5EF4-FFF2-40B4-BE49-F238E27FC236}">
                <a16:creationId xmlns:a16="http://schemas.microsoft.com/office/drawing/2014/main" id="{E88D5783-9769-B999-4FF7-FA926D8A31B2}"/>
              </a:ext>
            </a:extLst>
          </p:cNvPr>
          <p:cNvGrpSpPr/>
          <p:nvPr/>
        </p:nvGrpSpPr>
        <p:grpSpPr>
          <a:xfrm>
            <a:off x="760974" y="482344"/>
            <a:ext cx="11949186" cy="5664813"/>
            <a:chOff x="760974" y="482344"/>
            <a:chExt cx="11949186" cy="5664813"/>
          </a:xfrm>
        </p:grpSpPr>
        <p:sp>
          <p:nvSpPr>
            <p:cNvPr id="8" name="TextBox 7">
              <a:extLst>
                <a:ext uri="{FF2B5EF4-FFF2-40B4-BE49-F238E27FC236}">
                  <a16:creationId xmlns:a16="http://schemas.microsoft.com/office/drawing/2014/main" id="{28090A2E-3FE2-F87E-0175-DF3570A6F284}"/>
                </a:ext>
              </a:extLst>
            </p:cNvPr>
            <p:cNvSpPr txBox="1"/>
            <p:nvPr/>
          </p:nvSpPr>
          <p:spPr>
            <a:xfrm>
              <a:off x="760974" y="482344"/>
              <a:ext cx="502330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Functionalities: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EAF467CA-F045-8EB5-138C-BDEFEDD74C96}"/>
                </a:ext>
              </a:extLst>
            </p:cNvPr>
            <p:cNvSpPr txBox="1"/>
            <p:nvPr/>
          </p:nvSpPr>
          <p:spPr>
            <a:xfrm>
              <a:off x="760974" y="1338148"/>
              <a:ext cx="11949186" cy="4809009"/>
            </a:xfrm>
            <a:prstGeom prst="rect">
              <a:avLst/>
            </a:prstGeom>
            <a:noFill/>
          </p:spPr>
          <p:txBody>
            <a:bodyPr wrap="square" rtlCol="0">
              <a:spAutoFit/>
            </a:bodyPr>
            <a:lstStyle/>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Home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users with an introductory message about the online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Display a welcome message with brief information about the application.</a:t>
              </a:r>
              <a:endParaRPr lang="en-IN" sz="1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Include a call-to-action button to apply for toll.</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About Us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detailed information about the online toll gate application and its mission.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Display information about the purpose and benefits of the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Include background details and objectives.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Contact Form</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Allows users to send inquiries or feedback through a contact form.</a:t>
              </a: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Input fields for name, email, subject, and message.</a:t>
              </a: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Validate and submit the contact form to the server.</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Search Toll Records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Bef>
                  <a:spcPts val="500"/>
                </a:spcBef>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Enables users to search for specific toll records based on criteria such as vehicle type, toll amount, or date.</a:t>
              </a:r>
            </a:p>
            <a:p>
              <a:pPr marL="342900" lvl="0" indent="-342900" algn="just">
                <a:spcBef>
                  <a:spcPts val="400"/>
                </a:spcBef>
                <a:spcAft>
                  <a:spcPts val="400"/>
                </a:spcAf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Filter and display toll records based on search input.</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Dynamically update the search results as the user types or selects criteria.</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pic>
        <p:nvPicPr>
          <p:cNvPr id="28" name="Picture 27">
            <a:extLst>
              <a:ext uri="{FF2B5EF4-FFF2-40B4-BE49-F238E27FC236}">
                <a16:creationId xmlns:a16="http://schemas.microsoft.com/office/drawing/2014/main" id="{FF22F78D-AC01-0454-3075-40569FF2F7C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719857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6">
            <a:extLst>
              <a:ext uri="{FF2B5EF4-FFF2-40B4-BE49-F238E27FC236}">
                <a16:creationId xmlns:a16="http://schemas.microsoft.com/office/drawing/2014/main" id="{75154FD2-7937-2454-3423-59032604DFAB}"/>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t="4875" b="4875"/>
          <a:stretch/>
        </p:blipFill>
        <p:spPr bwMode="auto">
          <a:xfrm>
            <a:off x="0" y="-321614"/>
            <a:ext cx="12467520"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27" name="Group 26">
            <a:extLst>
              <a:ext uri="{FF2B5EF4-FFF2-40B4-BE49-F238E27FC236}">
                <a16:creationId xmlns:a16="http://schemas.microsoft.com/office/drawing/2014/main" id="{E88D5783-9769-B999-4FF7-FA926D8A31B2}"/>
              </a:ext>
            </a:extLst>
          </p:cNvPr>
          <p:cNvGrpSpPr/>
          <p:nvPr/>
        </p:nvGrpSpPr>
        <p:grpSpPr>
          <a:xfrm>
            <a:off x="760974" y="482344"/>
            <a:ext cx="11949186" cy="5664813"/>
            <a:chOff x="760974" y="482344"/>
            <a:chExt cx="11949186" cy="5664813"/>
          </a:xfrm>
        </p:grpSpPr>
        <p:sp>
          <p:nvSpPr>
            <p:cNvPr id="8" name="TextBox 7">
              <a:extLst>
                <a:ext uri="{FF2B5EF4-FFF2-40B4-BE49-F238E27FC236}">
                  <a16:creationId xmlns:a16="http://schemas.microsoft.com/office/drawing/2014/main" id="{28090A2E-3FE2-F87E-0175-DF3570A6F284}"/>
                </a:ext>
              </a:extLst>
            </p:cNvPr>
            <p:cNvSpPr txBox="1"/>
            <p:nvPr/>
          </p:nvSpPr>
          <p:spPr>
            <a:xfrm>
              <a:off x="760974" y="482344"/>
              <a:ext cx="502330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Functionalities: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EAF467CA-F045-8EB5-138C-BDEFEDD74C96}"/>
                </a:ext>
              </a:extLst>
            </p:cNvPr>
            <p:cNvSpPr txBox="1"/>
            <p:nvPr/>
          </p:nvSpPr>
          <p:spPr>
            <a:xfrm>
              <a:off x="760974" y="1338148"/>
              <a:ext cx="11949186" cy="4809009"/>
            </a:xfrm>
            <a:prstGeom prst="rect">
              <a:avLst/>
            </a:prstGeom>
            <a:noFill/>
          </p:spPr>
          <p:txBody>
            <a:bodyPr wrap="square" rtlCol="0">
              <a:spAutoFit/>
            </a:bodyPr>
            <a:lstStyle/>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Home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users with an introductory message about the online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Display a welcome message with brief information about the application.</a:t>
              </a:r>
              <a:endParaRPr lang="en-IN" sz="1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Include a call-to-action button to apply for toll.</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About Us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detailed information about the online toll gate application and its mission.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Display information about the purpose and benefits of the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Include background details and objectives.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Contact Form</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Allows users to send inquiries or feedback through a contact form.</a:t>
              </a: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Input fields for name, email, subject, and message.</a:t>
              </a: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Validate and submit the contact form to the server.</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Search Toll Records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Bef>
                  <a:spcPts val="500"/>
                </a:spcBef>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Enables users to search for specific toll records based on criteria such as vehicle type, toll amount, or date.</a:t>
              </a:r>
            </a:p>
            <a:p>
              <a:pPr marL="342900" lvl="0" indent="-342900" algn="just">
                <a:spcBef>
                  <a:spcPts val="400"/>
                </a:spcBef>
                <a:spcAft>
                  <a:spcPts val="400"/>
                </a:spcAf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Filter and display toll records based on search input.</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Dynamically update the search results as the user types or selects criteria.</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pic>
        <p:nvPicPr>
          <p:cNvPr id="28" name="Picture 27">
            <a:extLst>
              <a:ext uri="{FF2B5EF4-FFF2-40B4-BE49-F238E27FC236}">
                <a16:creationId xmlns:a16="http://schemas.microsoft.com/office/drawing/2014/main" id="{FF22F78D-AC01-0454-3075-40569FF2F7C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bwMode="auto">
          <a:xfrm>
            <a:off x="0" y="0"/>
            <a:ext cx="12192000" cy="6857999"/>
          </a:xfrm>
          <a:prstGeom prst="rect">
            <a:avLst/>
          </a:prstGeom>
          <a:noFill/>
          <a:ln>
            <a:noFill/>
          </a:ln>
        </p:spPr>
      </p:pic>
    </p:spTree>
    <p:extLst>
      <p:ext uri="{BB962C8B-B14F-4D97-AF65-F5344CB8AC3E}">
        <p14:creationId xmlns:p14="http://schemas.microsoft.com/office/powerpoint/2010/main" val="9460302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6">
            <a:extLst>
              <a:ext uri="{FF2B5EF4-FFF2-40B4-BE49-F238E27FC236}">
                <a16:creationId xmlns:a16="http://schemas.microsoft.com/office/drawing/2014/main" id="{75154FD2-7937-2454-3423-59032604DFAB}"/>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t="4875" b="4875"/>
          <a:stretch/>
        </p:blipFill>
        <p:spPr bwMode="auto">
          <a:xfrm>
            <a:off x="0" y="-321614"/>
            <a:ext cx="12467520"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27" name="Group 26">
            <a:extLst>
              <a:ext uri="{FF2B5EF4-FFF2-40B4-BE49-F238E27FC236}">
                <a16:creationId xmlns:a16="http://schemas.microsoft.com/office/drawing/2014/main" id="{E88D5783-9769-B999-4FF7-FA926D8A31B2}"/>
              </a:ext>
            </a:extLst>
          </p:cNvPr>
          <p:cNvGrpSpPr/>
          <p:nvPr/>
        </p:nvGrpSpPr>
        <p:grpSpPr>
          <a:xfrm>
            <a:off x="760974" y="482344"/>
            <a:ext cx="11949186" cy="5664813"/>
            <a:chOff x="760974" y="482344"/>
            <a:chExt cx="11949186" cy="5664813"/>
          </a:xfrm>
        </p:grpSpPr>
        <p:sp>
          <p:nvSpPr>
            <p:cNvPr id="8" name="TextBox 7">
              <a:extLst>
                <a:ext uri="{FF2B5EF4-FFF2-40B4-BE49-F238E27FC236}">
                  <a16:creationId xmlns:a16="http://schemas.microsoft.com/office/drawing/2014/main" id="{28090A2E-3FE2-F87E-0175-DF3570A6F284}"/>
                </a:ext>
              </a:extLst>
            </p:cNvPr>
            <p:cNvSpPr txBox="1"/>
            <p:nvPr/>
          </p:nvSpPr>
          <p:spPr>
            <a:xfrm>
              <a:off x="760974" y="482344"/>
              <a:ext cx="502330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Functionalities: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EAF467CA-F045-8EB5-138C-BDEFEDD74C96}"/>
                </a:ext>
              </a:extLst>
            </p:cNvPr>
            <p:cNvSpPr txBox="1"/>
            <p:nvPr/>
          </p:nvSpPr>
          <p:spPr>
            <a:xfrm>
              <a:off x="760974" y="1338148"/>
              <a:ext cx="11949186" cy="4809009"/>
            </a:xfrm>
            <a:prstGeom prst="rect">
              <a:avLst/>
            </a:prstGeom>
            <a:noFill/>
          </p:spPr>
          <p:txBody>
            <a:bodyPr wrap="square" rtlCol="0">
              <a:spAutoFit/>
            </a:bodyPr>
            <a:lstStyle/>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Home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users with an introductory message about the online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Display a welcome message with brief information about the application.</a:t>
              </a:r>
              <a:endParaRPr lang="en-IN" sz="1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Include a call-to-action button to apply for toll.</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About Us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detailed information about the online toll gate application and its mission.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Display information about the purpose and benefits of the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Include background details and objectives.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Contact Form</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Allows users to send inquiries or feedback through a contact form.</a:t>
              </a: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Input fields for name, email, subject, and message.</a:t>
              </a: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Validate and submit the contact form to the server.</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Search Toll Records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Bef>
                  <a:spcPts val="500"/>
                </a:spcBef>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Enables users to search for specific toll records based on criteria such as vehicle type, toll amount, or date.</a:t>
              </a:r>
            </a:p>
            <a:p>
              <a:pPr marL="342900" lvl="0" indent="-342900" algn="just">
                <a:spcBef>
                  <a:spcPts val="400"/>
                </a:spcBef>
                <a:spcAft>
                  <a:spcPts val="400"/>
                </a:spcAf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Filter and display toll records based on search input.</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Dynamically update the search results as the user types or selects criteria.</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pic>
        <p:nvPicPr>
          <p:cNvPr id="28" name="Picture 27">
            <a:extLst>
              <a:ext uri="{FF2B5EF4-FFF2-40B4-BE49-F238E27FC236}">
                <a16:creationId xmlns:a16="http://schemas.microsoft.com/office/drawing/2014/main" id="{FF22F78D-AC01-0454-3075-40569FF2F7C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42389387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6">
            <a:extLst>
              <a:ext uri="{FF2B5EF4-FFF2-40B4-BE49-F238E27FC236}">
                <a16:creationId xmlns:a16="http://schemas.microsoft.com/office/drawing/2014/main" id="{75154FD2-7937-2454-3423-59032604DFAB}"/>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t="4875" b="4875"/>
          <a:stretch/>
        </p:blipFill>
        <p:spPr bwMode="auto">
          <a:xfrm>
            <a:off x="0" y="-321614"/>
            <a:ext cx="12467520"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27" name="Group 26">
            <a:extLst>
              <a:ext uri="{FF2B5EF4-FFF2-40B4-BE49-F238E27FC236}">
                <a16:creationId xmlns:a16="http://schemas.microsoft.com/office/drawing/2014/main" id="{E88D5783-9769-B999-4FF7-FA926D8A31B2}"/>
              </a:ext>
            </a:extLst>
          </p:cNvPr>
          <p:cNvGrpSpPr/>
          <p:nvPr/>
        </p:nvGrpSpPr>
        <p:grpSpPr>
          <a:xfrm>
            <a:off x="760974" y="482344"/>
            <a:ext cx="11949186" cy="5664813"/>
            <a:chOff x="760974" y="482344"/>
            <a:chExt cx="11949186" cy="5664813"/>
          </a:xfrm>
        </p:grpSpPr>
        <p:sp>
          <p:nvSpPr>
            <p:cNvPr id="8" name="TextBox 7">
              <a:extLst>
                <a:ext uri="{FF2B5EF4-FFF2-40B4-BE49-F238E27FC236}">
                  <a16:creationId xmlns:a16="http://schemas.microsoft.com/office/drawing/2014/main" id="{28090A2E-3FE2-F87E-0175-DF3570A6F284}"/>
                </a:ext>
              </a:extLst>
            </p:cNvPr>
            <p:cNvSpPr txBox="1"/>
            <p:nvPr/>
          </p:nvSpPr>
          <p:spPr>
            <a:xfrm>
              <a:off x="760974" y="482344"/>
              <a:ext cx="502330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Functionalities: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EAF467CA-F045-8EB5-138C-BDEFEDD74C96}"/>
                </a:ext>
              </a:extLst>
            </p:cNvPr>
            <p:cNvSpPr txBox="1"/>
            <p:nvPr/>
          </p:nvSpPr>
          <p:spPr>
            <a:xfrm>
              <a:off x="760974" y="1338148"/>
              <a:ext cx="11949186" cy="4809009"/>
            </a:xfrm>
            <a:prstGeom prst="rect">
              <a:avLst/>
            </a:prstGeom>
            <a:noFill/>
          </p:spPr>
          <p:txBody>
            <a:bodyPr wrap="square" rtlCol="0">
              <a:spAutoFit/>
            </a:bodyPr>
            <a:lstStyle/>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Home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users with an introductory message about the online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Display a welcome message with brief information about the application.</a:t>
              </a:r>
              <a:endParaRPr lang="en-IN" sz="1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Include a call-to-action button to apply for toll.</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About Us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detailed information about the online toll gate application and its mission.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Display information about the purpose and benefits of the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Include background details and objectives.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Contact Form</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Allows users to send inquiries or feedback through a contact form.</a:t>
              </a: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Input fields for name, email, subject, and message.</a:t>
              </a: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Validate and submit the contact form to the server.</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Search Toll Records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Bef>
                  <a:spcPts val="500"/>
                </a:spcBef>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Enables users to search for specific toll records based on criteria such as vehicle type, toll amount, or date.</a:t>
              </a:r>
            </a:p>
            <a:p>
              <a:pPr marL="342900" lvl="0" indent="-342900" algn="just">
                <a:spcBef>
                  <a:spcPts val="400"/>
                </a:spcBef>
                <a:spcAft>
                  <a:spcPts val="400"/>
                </a:spcAf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Filter and display toll records based on search input.</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Dynamically update the search results as the user types or selects criteria.</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pic>
        <p:nvPicPr>
          <p:cNvPr id="28" name="Picture 27">
            <a:extLst>
              <a:ext uri="{FF2B5EF4-FFF2-40B4-BE49-F238E27FC236}">
                <a16:creationId xmlns:a16="http://schemas.microsoft.com/office/drawing/2014/main" id="{FF22F78D-AC01-0454-3075-40569FF2F7C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4111337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FF22F78D-AC01-0454-3075-40569FF2F7C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ln>
            <a:noFill/>
          </a:ln>
        </p:spPr>
      </p:pic>
      <p:pic>
        <p:nvPicPr>
          <p:cNvPr id="3" name="Picture 2">
            <a:extLst>
              <a:ext uri="{FF2B5EF4-FFF2-40B4-BE49-F238E27FC236}">
                <a16:creationId xmlns:a16="http://schemas.microsoft.com/office/drawing/2014/main" id="{35C7DBF8-C841-5F61-386E-F89DCE17AB64}"/>
              </a:ext>
            </a:extLst>
          </p:cNvPr>
          <p:cNvPicPr>
            <a:picLocks noChangeAspect="1"/>
          </p:cNvPicPr>
          <p:nvPr/>
        </p:nvPicPr>
        <p:blipFill>
          <a:blip r:embed="rId3"/>
          <a:stretch>
            <a:fillRect/>
          </a:stretch>
        </p:blipFill>
        <p:spPr>
          <a:xfrm>
            <a:off x="-15087600" y="0"/>
            <a:ext cx="12192000" cy="6858000"/>
          </a:xfrm>
          <a:prstGeom prst="rect">
            <a:avLst/>
          </a:prstGeom>
        </p:spPr>
      </p:pic>
    </p:spTree>
    <p:extLst>
      <p:ext uri="{BB962C8B-B14F-4D97-AF65-F5344CB8AC3E}">
        <p14:creationId xmlns:p14="http://schemas.microsoft.com/office/powerpoint/2010/main" val="6164424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FF22F78D-AC01-0454-3075-40569FF2F7C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bwMode="auto">
          <a:xfrm>
            <a:off x="0" y="0"/>
            <a:ext cx="12192000" cy="6858000"/>
          </a:xfrm>
          <a:prstGeom prst="rect">
            <a:avLst/>
          </a:prstGeom>
          <a:noFill/>
          <a:ln>
            <a:noFill/>
          </a:ln>
        </p:spPr>
      </p:pic>
      <p:pic>
        <p:nvPicPr>
          <p:cNvPr id="4" name="Picture 6">
            <a:extLst>
              <a:ext uri="{FF2B5EF4-FFF2-40B4-BE49-F238E27FC236}">
                <a16:creationId xmlns:a16="http://schemas.microsoft.com/office/drawing/2014/main" id="{B3A78BDE-26DC-85D6-51D9-B4EE5ECB5B15}"/>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l="4176" r="4176"/>
          <a:stretch/>
        </p:blipFill>
        <p:spPr bwMode="auto">
          <a:xfrm>
            <a:off x="-12447604" y="30480"/>
            <a:ext cx="11713770" cy="7200045"/>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68D8CBCC-1706-69D7-98F4-CA223DB7356F}"/>
              </a:ext>
            </a:extLst>
          </p:cNvPr>
          <p:cNvGrpSpPr/>
          <p:nvPr/>
        </p:nvGrpSpPr>
        <p:grpSpPr>
          <a:xfrm>
            <a:off x="-11674866" y="533256"/>
            <a:ext cx="10699506" cy="5964895"/>
            <a:chOff x="760974" y="482344"/>
            <a:chExt cx="11949186" cy="5964895"/>
          </a:xfrm>
        </p:grpSpPr>
        <p:sp>
          <p:nvSpPr>
            <p:cNvPr id="6" name="TextBox 5">
              <a:extLst>
                <a:ext uri="{FF2B5EF4-FFF2-40B4-BE49-F238E27FC236}">
                  <a16:creationId xmlns:a16="http://schemas.microsoft.com/office/drawing/2014/main" id="{FEC1788F-3DD3-1435-7100-46F8800AAC08}"/>
                </a:ext>
              </a:extLst>
            </p:cNvPr>
            <p:cNvSpPr txBox="1"/>
            <p:nvPr/>
          </p:nvSpPr>
          <p:spPr>
            <a:xfrm>
              <a:off x="760974" y="482344"/>
              <a:ext cx="502330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Conclusion: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6EBDC81A-38FD-23BA-8E91-74AE946D3EA4}"/>
                </a:ext>
              </a:extLst>
            </p:cNvPr>
            <p:cNvSpPr txBox="1"/>
            <p:nvPr/>
          </p:nvSpPr>
          <p:spPr>
            <a:xfrm>
              <a:off x="760974" y="1338148"/>
              <a:ext cx="11949186" cy="5109091"/>
            </a:xfrm>
            <a:prstGeom prst="rect">
              <a:avLst/>
            </a:prstGeom>
            <a:noFill/>
          </p:spPr>
          <p:txBody>
            <a:bodyPr wrap="square" rtlCol="0">
              <a:spAutoFit/>
            </a:bodyPr>
            <a:lstStyle/>
            <a:p>
              <a:pPr algn="just"/>
              <a:r>
                <a:rPr lang="en-IN" sz="1800" dirty="0">
                  <a:solidFill>
                    <a:schemeClr val="bg1"/>
                  </a:solidFill>
                  <a:effectLst/>
                  <a:latin typeface="Times New Roman" panose="02020603050405020304" pitchFamily="18" charset="0"/>
                  <a:ea typeface="Times New Roman" panose="02020603050405020304" pitchFamily="18" charset="0"/>
                </a:rPr>
                <a:t>The "Online Tollgate Application" is a comprehensive web platform designed to streamline toll payment processes for users, allowing them to manage toll payments with ease and efficiency. Developed with a user-friendly interface, the application ensures a seamless experience for registering vehicles, making toll payments, and maintaining detailed records of transactions. By providing features such as vehicle registration, toll payment processing, and search functionalities, the application significantly reduces the time and effort associated with traditional toll payment methods, enhancing overall user convenience and satisfaction.</a:t>
              </a:r>
            </a:p>
            <a:p>
              <a:pPr algn="just"/>
              <a:endParaRPr lang="en-IN" dirty="0">
                <a:solidFill>
                  <a:schemeClr val="bg1"/>
                </a:solidFill>
                <a:latin typeface="Times New Roman" panose="02020603050405020304" pitchFamily="18" charset="0"/>
                <a:ea typeface="Times New Roman" panose="02020603050405020304" pitchFamily="18" charset="0"/>
              </a:endParaRPr>
            </a:p>
            <a:p>
              <a:pPr algn="just"/>
              <a:r>
                <a:rPr lang="en-IN" sz="2800" b="1" dirty="0">
                  <a:solidFill>
                    <a:schemeClr val="bg1"/>
                  </a:solidFill>
                  <a:effectLst/>
                  <a:latin typeface="Times New Roman" panose="02020603050405020304" pitchFamily="18" charset="0"/>
                  <a:ea typeface="Times New Roman" panose="02020603050405020304" pitchFamily="18" charset="0"/>
                </a:rPr>
                <a:t>Future Scope:</a:t>
              </a:r>
            </a:p>
            <a:p>
              <a:pPr algn="just"/>
              <a:endParaRPr lang="en-IN" sz="1000" b="1" dirty="0">
                <a:solidFill>
                  <a:schemeClr val="bg1"/>
                </a:solidFill>
                <a:effectLst/>
                <a:latin typeface="Times New Roman" panose="02020603050405020304" pitchFamily="18" charset="0"/>
                <a:ea typeface="Times New Roman" panose="02020603050405020304" pitchFamily="18" charset="0"/>
              </a:endParaRPr>
            </a:p>
            <a:p>
              <a:pPr algn="just"/>
              <a:r>
                <a:rPr lang="en-IN"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One of the m</a:t>
              </a:r>
              <a:r>
                <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ajor improvement is the integration of advanced search and filtering options. This includes allowing users to search for toll records based on specific criteria such as vehicle type, toll amount, and date range, making it easier to find relevant information quickly. Additionally, implementing real-time toll rate updates and notifications can keep users informed about any changes or promotions, enhancing the application's utility.</a:t>
              </a:r>
            </a:p>
            <a:p>
              <a:pPr algn="just"/>
              <a:endPar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Another significant enhancement is the incorporation of features to boost user interaction and community engagement. Enabling users to receive digital receipts, participate in loyalty programs, and access toll history reports can add value to the user experience. Integrating the application with navigation and route planning tools can help users optimize their travel routes and toll expenses.</a:t>
              </a:r>
              <a:endParaRPr lang="en-IN" sz="18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5097444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A766E933-1519-FB3D-9FEA-8625BB0F4DA1}"/>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l="4176" r="4176"/>
          <a:stretch/>
        </p:blipFill>
        <p:spPr bwMode="auto">
          <a:xfrm>
            <a:off x="-11764" y="-20432"/>
            <a:ext cx="11713770" cy="7200045"/>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9A0FE641-50D9-DF10-AFCB-F31C86A87AB0}"/>
              </a:ext>
            </a:extLst>
          </p:cNvPr>
          <p:cNvGrpSpPr/>
          <p:nvPr/>
        </p:nvGrpSpPr>
        <p:grpSpPr>
          <a:xfrm>
            <a:off x="760974" y="482344"/>
            <a:ext cx="10699506" cy="5964895"/>
            <a:chOff x="760974" y="482344"/>
            <a:chExt cx="11949186" cy="5964895"/>
          </a:xfrm>
        </p:grpSpPr>
        <p:sp>
          <p:nvSpPr>
            <p:cNvPr id="4" name="TextBox 3">
              <a:extLst>
                <a:ext uri="{FF2B5EF4-FFF2-40B4-BE49-F238E27FC236}">
                  <a16:creationId xmlns:a16="http://schemas.microsoft.com/office/drawing/2014/main" id="{F9D2EA81-E332-7327-8102-54EAA9FA7459}"/>
                </a:ext>
              </a:extLst>
            </p:cNvPr>
            <p:cNvSpPr txBox="1"/>
            <p:nvPr/>
          </p:nvSpPr>
          <p:spPr>
            <a:xfrm>
              <a:off x="760974" y="482344"/>
              <a:ext cx="502330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Conclusion: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EB1A3CDE-00A7-2232-1F0A-4966529F9AAE}"/>
                </a:ext>
              </a:extLst>
            </p:cNvPr>
            <p:cNvSpPr txBox="1"/>
            <p:nvPr/>
          </p:nvSpPr>
          <p:spPr>
            <a:xfrm>
              <a:off x="760974" y="1338148"/>
              <a:ext cx="11949186" cy="5109091"/>
            </a:xfrm>
            <a:prstGeom prst="rect">
              <a:avLst/>
            </a:prstGeom>
            <a:noFill/>
          </p:spPr>
          <p:txBody>
            <a:bodyPr wrap="square" rtlCol="0">
              <a:spAutoFit/>
            </a:bodyPr>
            <a:lstStyle/>
            <a:p>
              <a:pPr algn="just"/>
              <a:r>
                <a:rPr lang="en-IN" sz="1800" dirty="0">
                  <a:solidFill>
                    <a:schemeClr val="bg1"/>
                  </a:solidFill>
                  <a:effectLst/>
                  <a:latin typeface="Times New Roman" panose="02020603050405020304" pitchFamily="18" charset="0"/>
                  <a:ea typeface="Times New Roman" panose="02020603050405020304" pitchFamily="18" charset="0"/>
                </a:rPr>
                <a:t>The "Online Tollgate Application" is a comprehensive web platform designed to streamline toll payment processes for users, allowing them to manage toll payments with ease and efficiency. Developed with a user-friendly interface, the application ensures a seamless experience for registering vehicles, making toll payments, and maintaining detailed records of transactions. By providing features such as vehicle registration, toll payment processing, and search functionalities, the application significantly reduces the time and effort associated with traditional toll payment methods, enhancing overall user convenience and satisfaction.</a:t>
              </a:r>
            </a:p>
            <a:p>
              <a:pPr algn="just"/>
              <a:endParaRPr lang="en-IN" dirty="0">
                <a:solidFill>
                  <a:schemeClr val="bg1"/>
                </a:solidFill>
                <a:latin typeface="Times New Roman" panose="02020603050405020304" pitchFamily="18" charset="0"/>
                <a:ea typeface="Times New Roman" panose="02020603050405020304" pitchFamily="18" charset="0"/>
              </a:endParaRPr>
            </a:p>
            <a:p>
              <a:pPr algn="just"/>
              <a:r>
                <a:rPr lang="en-IN" sz="2800" b="1">
                  <a:solidFill>
                    <a:schemeClr val="bg1"/>
                  </a:solidFill>
                  <a:effectLst/>
                  <a:latin typeface="Times New Roman" panose="02020603050405020304" pitchFamily="18" charset="0"/>
                  <a:ea typeface="Times New Roman" panose="02020603050405020304" pitchFamily="18" charset="0"/>
                </a:rPr>
                <a:t>Future Enhancement:</a:t>
              </a:r>
              <a:endParaRPr lang="en-IN" sz="2800" b="1" dirty="0">
                <a:solidFill>
                  <a:schemeClr val="bg1"/>
                </a:solidFill>
                <a:effectLst/>
                <a:latin typeface="Times New Roman" panose="02020603050405020304" pitchFamily="18" charset="0"/>
                <a:ea typeface="Times New Roman" panose="02020603050405020304" pitchFamily="18" charset="0"/>
              </a:endParaRPr>
            </a:p>
            <a:p>
              <a:pPr algn="just"/>
              <a:endParaRPr lang="en-IN" sz="1000" b="1" dirty="0">
                <a:solidFill>
                  <a:schemeClr val="bg1"/>
                </a:solidFill>
                <a:effectLst/>
                <a:latin typeface="Times New Roman" panose="02020603050405020304" pitchFamily="18" charset="0"/>
                <a:ea typeface="Times New Roman" panose="02020603050405020304" pitchFamily="18" charset="0"/>
              </a:endParaRPr>
            </a:p>
            <a:p>
              <a:pPr algn="just"/>
              <a:r>
                <a:rPr lang="en-IN"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One of the m</a:t>
              </a:r>
              <a:r>
                <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ajor improvement is the integration of advanced search and filtering options. This includes allowing users to search for toll records based on specific criteria such as vehicle type, toll amount, and date range, making it easier to find relevant information quickly. Additionally, implementing real-time toll rate updates and notifications can keep users informed about any changes or promotions, enhancing the application's utility.</a:t>
              </a:r>
            </a:p>
            <a:p>
              <a:pPr algn="just"/>
              <a:endParaRPr lang="en-IN"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Another significant enhancement is the incorporation of features to boost user interaction and community engagement. Enabling users to receive digital receipts, participate in loyalty programs, and access toll history reports can add value to the user experience. Integrating the application with navigation and route planning tools can help users optimize their travel routes and toll expenses.</a:t>
              </a:r>
              <a:endParaRPr lang="en-IN" sz="18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grpSp>
      <p:pic>
        <p:nvPicPr>
          <p:cNvPr id="6" name="Picture 6">
            <a:extLst>
              <a:ext uri="{FF2B5EF4-FFF2-40B4-BE49-F238E27FC236}">
                <a16:creationId xmlns:a16="http://schemas.microsoft.com/office/drawing/2014/main" id="{24666AB3-BC6C-6A4D-5B82-3412023061B5}"/>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t="9022" b="9022"/>
          <a:stretch/>
        </p:blipFill>
        <p:spPr bwMode="auto">
          <a:xfrm>
            <a:off x="-12335807" y="-179334"/>
            <a:ext cx="11713770" cy="7200045"/>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4D2F245B-B5BF-589B-B406-22EECC286190}"/>
              </a:ext>
            </a:extLst>
          </p:cNvPr>
          <p:cNvGrpSpPr/>
          <p:nvPr/>
        </p:nvGrpSpPr>
        <p:grpSpPr>
          <a:xfrm>
            <a:off x="-11563069" y="323442"/>
            <a:ext cx="10699506" cy="6211116"/>
            <a:chOff x="760974" y="482344"/>
            <a:chExt cx="11949187" cy="6211116"/>
          </a:xfrm>
        </p:grpSpPr>
        <p:sp>
          <p:nvSpPr>
            <p:cNvPr id="8" name="TextBox 7">
              <a:extLst>
                <a:ext uri="{FF2B5EF4-FFF2-40B4-BE49-F238E27FC236}">
                  <a16:creationId xmlns:a16="http://schemas.microsoft.com/office/drawing/2014/main" id="{70AA00D2-0BB1-C42B-E126-A53220584B66}"/>
                </a:ext>
              </a:extLst>
            </p:cNvPr>
            <p:cNvSpPr txBox="1"/>
            <p:nvPr/>
          </p:nvSpPr>
          <p:spPr>
            <a:xfrm>
              <a:off x="760974" y="482344"/>
              <a:ext cx="502330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References: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1B0DF5B7-E71A-D8F7-FCD4-6062A9F79AD8}"/>
                </a:ext>
              </a:extLst>
            </p:cNvPr>
            <p:cNvSpPr txBox="1"/>
            <p:nvPr/>
          </p:nvSpPr>
          <p:spPr>
            <a:xfrm>
              <a:off x="760974" y="1338148"/>
              <a:ext cx="11949187" cy="5355312"/>
            </a:xfrm>
            <a:prstGeom prst="rect">
              <a:avLst/>
            </a:prstGeom>
            <a:noFill/>
          </p:spPr>
          <p:txBody>
            <a:bodyPr wrap="square" rtlCol="0">
              <a:spAutoFit/>
            </a:bodyPr>
            <a:lstStyle/>
            <a:p>
              <a:pPr algn="just"/>
              <a:r>
                <a:rPr lang="en-US" sz="1800" dirty="0">
                  <a:solidFill>
                    <a:schemeClr val="bg1"/>
                  </a:solidFill>
                  <a:effectLst/>
                  <a:latin typeface="Times New Roman" panose="02020603050405020304" pitchFamily="18" charset="0"/>
                  <a:ea typeface="Times New Roman" panose="02020603050405020304" pitchFamily="18" charset="0"/>
                </a:rPr>
                <a:t>[1] Edward B. Panganiban, Jennifer C. Dela Cruz, “RFID-Based Vehicle Monitoring System”, School of EECE, Mapua University, IEEE 2017.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[2] M. </a:t>
              </a:r>
              <a:r>
                <a:rPr lang="en-US" sz="1800" dirty="0" err="1">
                  <a:solidFill>
                    <a:schemeClr val="bg1"/>
                  </a:solidFill>
                  <a:effectLst/>
                  <a:latin typeface="Times New Roman" panose="02020603050405020304" pitchFamily="18" charset="0"/>
                  <a:ea typeface="Times New Roman" panose="02020603050405020304" pitchFamily="18" charset="0"/>
                </a:rPr>
                <a:t>Sarbini</a:t>
              </a:r>
              <a:r>
                <a:rPr lang="en-US" sz="1800" dirty="0">
                  <a:solidFill>
                    <a:schemeClr val="bg1"/>
                  </a:solidFill>
                  <a:effectLst/>
                  <a:latin typeface="Times New Roman" panose="02020603050405020304" pitchFamily="18" charset="0"/>
                  <a:ea typeface="Times New Roman" panose="02020603050405020304" pitchFamily="18" charset="0"/>
                </a:rPr>
                <a:t>, S. Hassan, T. </a:t>
              </a:r>
              <a:r>
                <a:rPr lang="en-US" sz="1800" dirty="0" err="1">
                  <a:solidFill>
                    <a:schemeClr val="bg1"/>
                  </a:solidFill>
                  <a:effectLst/>
                  <a:latin typeface="Times New Roman" panose="02020603050405020304" pitchFamily="18" charset="0"/>
                  <a:ea typeface="Times New Roman" panose="02020603050405020304" pitchFamily="18" charset="0"/>
                </a:rPr>
                <a:t>Jiann</a:t>
              </a:r>
              <a:r>
                <a:rPr lang="en-US" sz="1800" dirty="0">
                  <a:solidFill>
                    <a:schemeClr val="bg1"/>
                  </a:solidFill>
                  <a:effectLst/>
                  <a:latin typeface="Times New Roman" panose="02020603050405020304" pitchFamily="18" charset="0"/>
                  <a:ea typeface="Times New Roman" panose="02020603050405020304" pitchFamily="18" charset="0"/>
                </a:rPr>
                <a:t>, PM. Ahmad, “Design of an RFID-based speed monitoring system for road vehicles in Brunei Darussalam”, IEEE 2014, pp. 219-223.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[3] C.R. Kumar, B. Vijayalakshmi, C. Ramesh, C. Pandian, “Vehicle Theft Alarm and Tracking The Location Using RFID &amp; GPS”, International Journal of Emerging Technology and Advanced Engineering Website: www.ijetae.com ISO Certified Journal 2013, pp. 525528.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[4] Sanchit Agarwal, </a:t>
              </a:r>
              <a:r>
                <a:rPr lang="en-US" sz="1800" dirty="0" err="1">
                  <a:solidFill>
                    <a:schemeClr val="bg1"/>
                  </a:solidFill>
                  <a:effectLst/>
                  <a:latin typeface="Times New Roman" panose="02020603050405020304" pitchFamily="18" charset="0"/>
                  <a:ea typeface="Times New Roman" panose="02020603050405020304" pitchFamily="18" charset="0"/>
                </a:rPr>
                <a:t>Shachi</a:t>
              </a:r>
              <a:r>
                <a:rPr lang="en-US" sz="1800" dirty="0">
                  <a:solidFill>
                    <a:schemeClr val="bg1"/>
                  </a:solidFill>
                  <a:effectLst/>
                  <a:latin typeface="Times New Roman" panose="02020603050405020304" pitchFamily="18" charset="0"/>
                  <a:ea typeface="Times New Roman" panose="02020603050405020304" pitchFamily="18" charset="0"/>
                </a:rPr>
                <a:t> Gupta, </a:t>
              </a:r>
              <a:r>
                <a:rPr lang="en-US" sz="1800" dirty="0" err="1">
                  <a:solidFill>
                    <a:schemeClr val="bg1"/>
                  </a:solidFill>
                  <a:effectLst/>
                  <a:latin typeface="Times New Roman" panose="02020603050405020304" pitchFamily="18" charset="0"/>
                  <a:ea typeface="Times New Roman" panose="02020603050405020304" pitchFamily="18" charset="0"/>
                </a:rPr>
                <a:t>Nidheesh</a:t>
              </a:r>
              <a:r>
                <a:rPr lang="en-US" sz="1800" dirty="0">
                  <a:solidFill>
                    <a:schemeClr val="bg1"/>
                  </a:solidFill>
                  <a:effectLst/>
                  <a:latin typeface="Times New Roman" panose="02020603050405020304" pitchFamily="18" charset="0"/>
                  <a:ea typeface="Times New Roman" panose="02020603050405020304" pitchFamily="18" charset="0"/>
                </a:rPr>
                <a:t> Sharma, “Electronic Toll Collection System Using Barcode Laser Technology”, International Journal of Emerging Trends &amp; Technology in Computer Science (IJETTCS), Vol 3, 2014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[5] D. </a:t>
              </a:r>
              <a:r>
                <a:rPr lang="en-US" sz="1800" dirty="0" err="1">
                  <a:solidFill>
                    <a:schemeClr val="bg1"/>
                  </a:solidFill>
                  <a:effectLst/>
                  <a:latin typeface="Times New Roman" panose="02020603050405020304" pitchFamily="18" charset="0"/>
                  <a:ea typeface="Times New Roman" panose="02020603050405020304" pitchFamily="18" charset="0"/>
                </a:rPr>
                <a:t>Kiranmayi</a:t>
              </a:r>
              <a:r>
                <a:rPr lang="en-US" sz="1800" dirty="0">
                  <a:solidFill>
                    <a:schemeClr val="bg1"/>
                  </a:solidFill>
                  <a:effectLst/>
                  <a:latin typeface="Times New Roman" panose="02020603050405020304" pitchFamily="18" charset="0"/>
                  <a:ea typeface="Times New Roman" panose="02020603050405020304" pitchFamily="18" charset="0"/>
                </a:rPr>
                <a:t>, “Vehicle Monitoring System Using RFID”, </a:t>
              </a:r>
              <a:r>
                <a:rPr lang="en-US" sz="1800" dirty="0" err="1">
                  <a:solidFill>
                    <a:schemeClr val="bg1"/>
                  </a:solidFill>
                  <a:effectLst/>
                  <a:latin typeface="Times New Roman" panose="02020603050405020304" pitchFamily="18" charset="0"/>
                  <a:ea typeface="Times New Roman" panose="02020603050405020304" pitchFamily="18" charset="0"/>
                </a:rPr>
                <a:t>Durugu</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Kiranmayi</a:t>
              </a:r>
              <a:r>
                <a:rPr lang="en-US" sz="1800" dirty="0">
                  <a:solidFill>
                    <a:schemeClr val="bg1"/>
                  </a:solidFill>
                  <a:effectLst/>
                  <a:latin typeface="Times New Roman" panose="02020603050405020304" pitchFamily="18" charset="0"/>
                  <a:ea typeface="Times New Roman" panose="02020603050405020304" pitchFamily="18" charset="0"/>
                </a:rPr>
                <a:t> / (IJCSIT) International Journal of Computer Science and Information Technologies, Vol. 6 (3), 2016, pp. 1444-1447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[6] R. Karthikayeni1, P. KeerthikaBala2, K. Vignesh, “toll plaza payment using QR code”, International Research Journal of Engineering and Technology, 2018.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[7] Aishwarya Agarwal, “Automatic License Plate Recognition using Raspberry Pi,” IEEE International Interdisciplinary Conference on Science Technology Engineering Management Singapore, 22nd, 23rd April 2017.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[8] Persad, Khali, C. Michael Walton, and </a:t>
              </a:r>
              <a:r>
                <a:rPr lang="en-US" sz="1800" dirty="0" err="1">
                  <a:solidFill>
                    <a:schemeClr val="bg1"/>
                  </a:solidFill>
                  <a:effectLst/>
                  <a:latin typeface="Times New Roman" panose="02020603050405020304" pitchFamily="18" charset="0"/>
                  <a:ea typeface="Times New Roman" panose="02020603050405020304" pitchFamily="18" charset="0"/>
                </a:rPr>
                <a:t>Shahriyar</a:t>
              </a:r>
              <a:r>
                <a:rPr lang="en-US" sz="1800" dirty="0">
                  <a:solidFill>
                    <a:schemeClr val="bg1"/>
                  </a:solidFill>
                  <a:effectLst/>
                  <a:latin typeface="Times New Roman" panose="02020603050405020304" pitchFamily="18" charset="0"/>
                  <a:ea typeface="Times New Roman" panose="02020603050405020304" pitchFamily="18" charset="0"/>
                </a:rPr>
                <a:t> Hussain. Toll Collection Technology and Best Practices. No. Product 0-5217-P1. 2007.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[9] Li, </a:t>
              </a:r>
              <a:r>
                <a:rPr lang="en-US" sz="1800" dirty="0" err="1">
                  <a:solidFill>
                    <a:schemeClr val="bg1"/>
                  </a:solidFill>
                  <a:effectLst/>
                  <a:latin typeface="Times New Roman" panose="02020603050405020304" pitchFamily="18" charset="0"/>
                  <a:ea typeface="Times New Roman" panose="02020603050405020304" pitchFamily="18" charset="0"/>
                </a:rPr>
                <a:t>Shuguang</a:t>
              </a:r>
              <a:r>
                <a:rPr lang="en-US" sz="1800" dirty="0">
                  <a:solidFill>
                    <a:schemeClr val="bg1"/>
                  </a:solidFill>
                  <a:effectLst/>
                  <a:latin typeface="Times New Roman" panose="02020603050405020304" pitchFamily="18" charset="0"/>
                  <a:ea typeface="Times New Roman" panose="02020603050405020304" pitchFamily="18" charset="0"/>
                </a:rPr>
                <a:t>, et al. "Video-based traffic data collection system for multiple vehicle types."</a:t>
              </a:r>
              <a:endParaRPr lang="en-IN" sz="1800" dirty="0">
                <a:solidFill>
                  <a:schemeClr val="bg1"/>
                </a:solidFill>
                <a:effectLst/>
                <a:latin typeface="Times New Roman" panose="02020603050405020304" pitchFamily="18" charset="0"/>
                <a:ea typeface="Times New Roman" panose="02020603050405020304" pitchFamily="18" charset="0"/>
              </a:endParaRPr>
            </a:p>
          </p:txBody>
        </p:sp>
      </p:grpSp>
    </p:spTree>
    <p:extLst>
      <p:ext uri="{BB962C8B-B14F-4D97-AF65-F5344CB8AC3E}">
        <p14:creationId xmlns:p14="http://schemas.microsoft.com/office/powerpoint/2010/main" val="15084708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A766E933-1519-FB3D-9FEA-8625BB0F4DA1}"/>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t="9022" b="9022"/>
          <a:stretch/>
        </p:blipFill>
        <p:spPr bwMode="auto">
          <a:xfrm>
            <a:off x="-11764" y="-20432"/>
            <a:ext cx="11713770" cy="7200045"/>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9A0FE641-50D9-DF10-AFCB-F31C86A87AB0}"/>
              </a:ext>
            </a:extLst>
          </p:cNvPr>
          <p:cNvGrpSpPr/>
          <p:nvPr/>
        </p:nvGrpSpPr>
        <p:grpSpPr>
          <a:xfrm>
            <a:off x="760974" y="482344"/>
            <a:ext cx="10699506" cy="6211116"/>
            <a:chOff x="760974" y="482344"/>
            <a:chExt cx="11949187" cy="6211116"/>
          </a:xfrm>
        </p:grpSpPr>
        <p:sp>
          <p:nvSpPr>
            <p:cNvPr id="4" name="TextBox 3">
              <a:extLst>
                <a:ext uri="{FF2B5EF4-FFF2-40B4-BE49-F238E27FC236}">
                  <a16:creationId xmlns:a16="http://schemas.microsoft.com/office/drawing/2014/main" id="{F9D2EA81-E332-7327-8102-54EAA9FA7459}"/>
                </a:ext>
              </a:extLst>
            </p:cNvPr>
            <p:cNvSpPr txBox="1"/>
            <p:nvPr/>
          </p:nvSpPr>
          <p:spPr>
            <a:xfrm>
              <a:off x="760974" y="482344"/>
              <a:ext cx="502330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References: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EB1A3CDE-00A7-2232-1F0A-4966529F9AAE}"/>
                </a:ext>
              </a:extLst>
            </p:cNvPr>
            <p:cNvSpPr txBox="1"/>
            <p:nvPr/>
          </p:nvSpPr>
          <p:spPr>
            <a:xfrm>
              <a:off x="760974" y="1338148"/>
              <a:ext cx="11949187" cy="5355312"/>
            </a:xfrm>
            <a:prstGeom prst="rect">
              <a:avLst/>
            </a:prstGeom>
            <a:noFill/>
          </p:spPr>
          <p:txBody>
            <a:bodyPr wrap="square" rtlCol="0">
              <a:spAutoFit/>
            </a:bodyPr>
            <a:lstStyle/>
            <a:p>
              <a:pPr algn="just"/>
              <a:r>
                <a:rPr lang="en-US" sz="1800" dirty="0">
                  <a:solidFill>
                    <a:schemeClr val="bg1"/>
                  </a:solidFill>
                  <a:effectLst/>
                  <a:latin typeface="Times New Roman" panose="02020603050405020304" pitchFamily="18" charset="0"/>
                  <a:ea typeface="Times New Roman" panose="02020603050405020304" pitchFamily="18" charset="0"/>
                </a:rPr>
                <a:t>[1] Edward B. Panganiban, Jennifer C. Dela Cruz, “RFID-Based Vehicle Monitoring System”, School of EECE, Mapua University, IEEE 2017.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[2] M. </a:t>
              </a:r>
              <a:r>
                <a:rPr lang="en-US" sz="1800" dirty="0" err="1">
                  <a:solidFill>
                    <a:schemeClr val="bg1"/>
                  </a:solidFill>
                  <a:effectLst/>
                  <a:latin typeface="Times New Roman" panose="02020603050405020304" pitchFamily="18" charset="0"/>
                  <a:ea typeface="Times New Roman" panose="02020603050405020304" pitchFamily="18" charset="0"/>
                </a:rPr>
                <a:t>Sarbini</a:t>
              </a:r>
              <a:r>
                <a:rPr lang="en-US" sz="1800" dirty="0">
                  <a:solidFill>
                    <a:schemeClr val="bg1"/>
                  </a:solidFill>
                  <a:effectLst/>
                  <a:latin typeface="Times New Roman" panose="02020603050405020304" pitchFamily="18" charset="0"/>
                  <a:ea typeface="Times New Roman" panose="02020603050405020304" pitchFamily="18" charset="0"/>
                </a:rPr>
                <a:t>, S. Hassan, T. </a:t>
              </a:r>
              <a:r>
                <a:rPr lang="en-US" sz="1800" dirty="0" err="1">
                  <a:solidFill>
                    <a:schemeClr val="bg1"/>
                  </a:solidFill>
                  <a:effectLst/>
                  <a:latin typeface="Times New Roman" panose="02020603050405020304" pitchFamily="18" charset="0"/>
                  <a:ea typeface="Times New Roman" panose="02020603050405020304" pitchFamily="18" charset="0"/>
                </a:rPr>
                <a:t>Jiann</a:t>
              </a:r>
              <a:r>
                <a:rPr lang="en-US" sz="1800" dirty="0">
                  <a:solidFill>
                    <a:schemeClr val="bg1"/>
                  </a:solidFill>
                  <a:effectLst/>
                  <a:latin typeface="Times New Roman" panose="02020603050405020304" pitchFamily="18" charset="0"/>
                  <a:ea typeface="Times New Roman" panose="02020603050405020304" pitchFamily="18" charset="0"/>
                </a:rPr>
                <a:t>, PM. Ahmad, “Design of an RFID-based speed monitoring system for road vehicles in Brunei Darussalam”, IEEE 2014, pp. 219-223.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[3] C.R. Kumar, B. Vijayalakshmi, C. Ramesh, C. Pandian, “Vehicle Theft Alarm and Tracking The Location Using RFID &amp; GPS”, International Journal of Emerging Technology and Advanced Engineering Website: www.ijetae.com ISO Certified Journal 2013, pp. 525528.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[4] Sanchit Agarwal, </a:t>
              </a:r>
              <a:r>
                <a:rPr lang="en-US" sz="1800" dirty="0" err="1">
                  <a:solidFill>
                    <a:schemeClr val="bg1"/>
                  </a:solidFill>
                  <a:effectLst/>
                  <a:latin typeface="Times New Roman" panose="02020603050405020304" pitchFamily="18" charset="0"/>
                  <a:ea typeface="Times New Roman" panose="02020603050405020304" pitchFamily="18" charset="0"/>
                </a:rPr>
                <a:t>Shachi</a:t>
              </a:r>
              <a:r>
                <a:rPr lang="en-US" sz="1800" dirty="0">
                  <a:solidFill>
                    <a:schemeClr val="bg1"/>
                  </a:solidFill>
                  <a:effectLst/>
                  <a:latin typeface="Times New Roman" panose="02020603050405020304" pitchFamily="18" charset="0"/>
                  <a:ea typeface="Times New Roman" panose="02020603050405020304" pitchFamily="18" charset="0"/>
                </a:rPr>
                <a:t> Gupta, </a:t>
              </a:r>
              <a:r>
                <a:rPr lang="en-US" sz="1800" dirty="0" err="1">
                  <a:solidFill>
                    <a:schemeClr val="bg1"/>
                  </a:solidFill>
                  <a:effectLst/>
                  <a:latin typeface="Times New Roman" panose="02020603050405020304" pitchFamily="18" charset="0"/>
                  <a:ea typeface="Times New Roman" panose="02020603050405020304" pitchFamily="18" charset="0"/>
                </a:rPr>
                <a:t>Nidheesh</a:t>
              </a:r>
              <a:r>
                <a:rPr lang="en-US" sz="1800" dirty="0">
                  <a:solidFill>
                    <a:schemeClr val="bg1"/>
                  </a:solidFill>
                  <a:effectLst/>
                  <a:latin typeface="Times New Roman" panose="02020603050405020304" pitchFamily="18" charset="0"/>
                  <a:ea typeface="Times New Roman" panose="02020603050405020304" pitchFamily="18" charset="0"/>
                </a:rPr>
                <a:t> Sharma, “Electronic Toll Collection System Using Barcode Laser Technology”, International Journal of Emerging Trends &amp; Technology in Computer Science (IJETTCS), Vol 3, 2014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[5] D. </a:t>
              </a:r>
              <a:r>
                <a:rPr lang="en-US" sz="1800" dirty="0" err="1">
                  <a:solidFill>
                    <a:schemeClr val="bg1"/>
                  </a:solidFill>
                  <a:effectLst/>
                  <a:latin typeface="Times New Roman" panose="02020603050405020304" pitchFamily="18" charset="0"/>
                  <a:ea typeface="Times New Roman" panose="02020603050405020304" pitchFamily="18" charset="0"/>
                </a:rPr>
                <a:t>Kiranmayi</a:t>
              </a:r>
              <a:r>
                <a:rPr lang="en-US" sz="1800" dirty="0">
                  <a:solidFill>
                    <a:schemeClr val="bg1"/>
                  </a:solidFill>
                  <a:effectLst/>
                  <a:latin typeface="Times New Roman" panose="02020603050405020304" pitchFamily="18" charset="0"/>
                  <a:ea typeface="Times New Roman" panose="02020603050405020304" pitchFamily="18" charset="0"/>
                </a:rPr>
                <a:t>, “Vehicle Monitoring System Using RFID”, </a:t>
              </a:r>
              <a:r>
                <a:rPr lang="en-US" sz="1800" dirty="0" err="1">
                  <a:solidFill>
                    <a:schemeClr val="bg1"/>
                  </a:solidFill>
                  <a:effectLst/>
                  <a:latin typeface="Times New Roman" panose="02020603050405020304" pitchFamily="18" charset="0"/>
                  <a:ea typeface="Times New Roman" panose="02020603050405020304" pitchFamily="18" charset="0"/>
                </a:rPr>
                <a:t>Durugu</a:t>
              </a:r>
              <a:r>
                <a:rPr lang="en-US" sz="1800" dirty="0">
                  <a:solidFill>
                    <a:schemeClr val="bg1"/>
                  </a:solidFill>
                  <a:effectLst/>
                  <a:latin typeface="Times New Roman" panose="02020603050405020304" pitchFamily="18" charset="0"/>
                  <a:ea typeface="Times New Roman" panose="02020603050405020304" pitchFamily="18" charset="0"/>
                </a:rPr>
                <a:t> </a:t>
              </a:r>
              <a:r>
                <a:rPr lang="en-US" sz="1800" dirty="0" err="1">
                  <a:solidFill>
                    <a:schemeClr val="bg1"/>
                  </a:solidFill>
                  <a:effectLst/>
                  <a:latin typeface="Times New Roman" panose="02020603050405020304" pitchFamily="18" charset="0"/>
                  <a:ea typeface="Times New Roman" panose="02020603050405020304" pitchFamily="18" charset="0"/>
                </a:rPr>
                <a:t>Kiranmayi</a:t>
              </a:r>
              <a:r>
                <a:rPr lang="en-US" sz="1800" dirty="0">
                  <a:solidFill>
                    <a:schemeClr val="bg1"/>
                  </a:solidFill>
                  <a:effectLst/>
                  <a:latin typeface="Times New Roman" panose="02020603050405020304" pitchFamily="18" charset="0"/>
                  <a:ea typeface="Times New Roman" panose="02020603050405020304" pitchFamily="18" charset="0"/>
                </a:rPr>
                <a:t> / (IJCSIT) International Journal of Computer Science and Information Technologies, Vol. 6 (3), 2016, pp. 1444-1447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[6] R. Karthikayeni1, P. KeerthikaBala2, K. Vignesh, “toll plaza payment using QR code”, International Research Journal of Engineering and Technology, 2018.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[7] Aishwarya Agarwal, “Automatic License Plate Recognition using Raspberry Pi,” IEEE International Interdisciplinary Conference on Science Technology Engineering Management Singapore, 22nd, 23rd April 2017.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[8] Persad, Khali, C. Michael Walton, and </a:t>
              </a:r>
              <a:r>
                <a:rPr lang="en-US" sz="1800" dirty="0" err="1">
                  <a:solidFill>
                    <a:schemeClr val="bg1"/>
                  </a:solidFill>
                  <a:effectLst/>
                  <a:latin typeface="Times New Roman" panose="02020603050405020304" pitchFamily="18" charset="0"/>
                  <a:ea typeface="Times New Roman" panose="02020603050405020304" pitchFamily="18" charset="0"/>
                </a:rPr>
                <a:t>Shahriyar</a:t>
              </a:r>
              <a:r>
                <a:rPr lang="en-US" sz="1800" dirty="0">
                  <a:solidFill>
                    <a:schemeClr val="bg1"/>
                  </a:solidFill>
                  <a:effectLst/>
                  <a:latin typeface="Times New Roman" panose="02020603050405020304" pitchFamily="18" charset="0"/>
                  <a:ea typeface="Times New Roman" panose="02020603050405020304" pitchFamily="18" charset="0"/>
                </a:rPr>
                <a:t> Hussain. Toll Collection Technology and Best Practices. No. Product 0-5217-P1. 2007. </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r>
                <a:rPr lang="en-US" sz="1800" dirty="0">
                  <a:solidFill>
                    <a:schemeClr val="bg1"/>
                  </a:solidFill>
                  <a:effectLst/>
                  <a:latin typeface="Times New Roman" panose="02020603050405020304" pitchFamily="18" charset="0"/>
                  <a:ea typeface="Times New Roman" panose="02020603050405020304" pitchFamily="18" charset="0"/>
                </a:rPr>
                <a:t>[9] Li, </a:t>
              </a:r>
              <a:r>
                <a:rPr lang="en-US" sz="1800" dirty="0" err="1">
                  <a:solidFill>
                    <a:schemeClr val="bg1"/>
                  </a:solidFill>
                  <a:effectLst/>
                  <a:latin typeface="Times New Roman" panose="02020603050405020304" pitchFamily="18" charset="0"/>
                  <a:ea typeface="Times New Roman" panose="02020603050405020304" pitchFamily="18" charset="0"/>
                </a:rPr>
                <a:t>Shuguang</a:t>
              </a:r>
              <a:r>
                <a:rPr lang="en-US" sz="1800" dirty="0">
                  <a:solidFill>
                    <a:schemeClr val="bg1"/>
                  </a:solidFill>
                  <a:effectLst/>
                  <a:latin typeface="Times New Roman" panose="02020603050405020304" pitchFamily="18" charset="0"/>
                  <a:ea typeface="Times New Roman" panose="02020603050405020304" pitchFamily="18" charset="0"/>
                </a:rPr>
                <a:t>, et al. "Video-based traffic data collection system for multiple vehicle types."</a:t>
              </a:r>
              <a:endParaRPr lang="en-IN" sz="1800" dirty="0">
                <a:solidFill>
                  <a:schemeClr val="bg1"/>
                </a:solidFill>
                <a:effectLst/>
                <a:latin typeface="Times New Roman" panose="02020603050405020304" pitchFamily="18" charset="0"/>
                <a:ea typeface="Times New Roman" panose="02020603050405020304" pitchFamily="18" charset="0"/>
              </a:endParaRPr>
            </a:p>
          </p:txBody>
        </p:sp>
      </p:grpSp>
    </p:spTree>
    <p:extLst>
      <p:ext uri="{BB962C8B-B14F-4D97-AF65-F5344CB8AC3E}">
        <p14:creationId xmlns:p14="http://schemas.microsoft.com/office/powerpoint/2010/main" val="25334565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146" name="Picture 2" descr="Thank You Png Images - Free Download on Freepik">
            <a:extLst>
              <a:ext uri="{FF2B5EF4-FFF2-40B4-BE49-F238E27FC236}">
                <a16:creationId xmlns:a16="http://schemas.microsoft.com/office/drawing/2014/main" id="{37C39946-CB23-4A88-C6C1-F873DC2A5E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9628709"/>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descr="8,800+ Toll Booth Stock Photos, Pictures &amp; Royalty-Free Images - iStock |  Toll booth worker, Toll booth icon, Toll booth attendant">
            <a:extLst>
              <a:ext uri="{FF2B5EF4-FFF2-40B4-BE49-F238E27FC236}">
                <a16:creationId xmlns:a16="http://schemas.microsoft.com/office/drawing/2014/main" id="{2BF87F94-C91D-C66D-9C2E-F4421632AD0C}"/>
              </a:ext>
            </a:extLst>
          </p:cNvPr>
          <p:cNvPicPr>
            <a:picLocks noChangeAspect="1" noChangeArrowheads="1"/>
          </p:cNvPicPr>
          <p:nvPr/>
        </p:nvPicPr>
        <p:blipFill rotWithShape="1">
          <a:blip r:embed="rId2">
            <a:alphaModFix amt="30000"/>
            <a:extLst>
              <a:ext uri="{28A0092B-C50C-407E-A947-70E740481C1C}">
                <a14:useLocalDpi xmlns:a14="http://schemas.microsoft.com/office/drawing/2010/main" val="0"/>
              </a:ext>
            </a:extLst>
          </a:blip>
          <a:srcRect l="4075" t="39846" r="35442" b="-328"/>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04F5AF8-B7C7-8241-BF0A-2E9C4FE791B8}"/>
              </a:ext>
            </a:extLst>
          </p:cNvPr>
          <p:cNvSpPr txBox="1"/>
          <p:nvPr/>
        </p:nvSpPr>
        <p:spPr>
          <a:xfrm>
            <a:off x="3360420" y="-7091412"/>
            <a:ext cx="5471160" cy="646331"/>
          </a:xfrm>
          <a:prstGeom prst="rect">
            <a:avLst/>
          </a:prstGeom>
          <a:noFill/>
        </p:spPr>
        <p:txBody>
          <a:bodyPr wrap="square" rtlCol="0">
            <a:spAutoFit/>
          </a:bodyPr>
          <a:lstStyle/>
          <a:p>
            <a:pPr algn="ctr"/>
            <a:r>
              <a:rPr lang="en-US" sz="3600" spc="1000" dirty="0">
                <a:solidFill>
                  <a:srgbClr val="F8EED4"/>
                </a:solidFill>
                <a:latin typeface="Baskerville Old Face" panose="02020602080505020303" pitchFamily="18" charset="0"/>
              </a:rPr>
              <a:t>ONLINE</a:t>
            </a:r>
            <a:endParaRPr lang="en-IN" sz="3600" spc="1000" dirty="0">
              <a:solidFill>
                <a:srgbClr val="F8EED4"/>
              </a:solidFill>
              <a:latin typeface="Baskerville Old Face" panose="02020602080505020303" pitchFamily="18" charset="0"/>
            </a:endParaRPr>
          </a:p>
        </p:txBody>
      </p:sp>
      <p:sp>
        <p:nvSpPr>
          <p:cNvPr id="7" name="TextBox 6">
            <a:extLst>
              <a:ext uri="{FF2B5EF4-FFF2-40B4-BE49-F238E27FC236}">
                <a16:creationId xmlns:a16="http://schemas.microsoft.com/office/drawing/2014/main" id="{6FAA09A7-54E4-FFEF-B9FB-F9A78309303B}"/>
              </a:ext>
            </a:extLst>
          </p:cNvPr>
          <p:cNvSpPr txBox="1"/>
          <p:nvPr/>
        </p:nvSpPr>
        <p:spPr>
          <a:xfrm>
            <a:off x="-100965" y="-5760723"/>
            <a:ext cx="12393930" cy="1785104"/>
          </a:xfrm>
          <a:prstGeom prst="rect">
            <a:avLst/>
          </a:prstGeom>
          <a:noFill/>
        </p:spPr>
        <p:txBody>
          <a:bodyPr wrap="square" rtlCol="0">
            <a:spAutoFit/>
          </a:bodyPr>
          <a:lstStyle/>
          <a:p>
            <a:pPr algn="ctr"/>
            <a:r>
              <a:rPr lang="en-US" sz="11000" spc="1000" dirty="0">
                <a:solidFill>
                  <a:srgbClr val="F8EED4"/>
                </a:solidFill>
                <a:latin typeface="Baskerville Old Face" panose="02020602080505020303" pitchFamily="18" charset="0"/>
              </a:rPr>
              <a:t>TOLLGATE</a:t>
            </a:r>
          </a:p>
        </p:txBody>
      </p:sp>
      <p:pic>
        <p:nvPicPr>
          <p:cNvPr id="1028" name="Picture 4" descr="Small Single Cloud">
            <a:extLst>
              <a:ext uri="{FF2B5EF4-FFF2-40B4-BE49-F238E27FC236}">
                <a16:creationId xmlns:a16="http://schemas.microsoft.com/office/drawing/2014/main" id="{091BC09E-717C-292C-472D-763CFC1D5480}"/>
              </a:ext>
            </a:extLst>
          </p:cNvPr>
          <p:cNvPicPr>
            <a:picLocks noChangeAspect="1" noChangeArrowheads="1"/>
          </p:cNvPicPr>
          <p:nvPr/>
        </p:nvPicPr>
        <p:blipFill>
          <a:blip r:embed="rId3">
            <a:alphaModFix amt="60000"/>
            <a:extLst>
              <a:ext uri="{BEBA8EAE-BF5A-486C-A8C5-ECC9F3942E4B}">
                <a14:imgProps xmlns:a14="http://schemas.microsoft.com/office/drawing/2010/main">
                  <a14:imgLayer r:embed="rId4">
                    <a14:imgEffect>
                      <a14:colorTemperature colorTemp="7358"/>
                    </a14:imgEffect>
                    <a14:imgEffect>
                      <a14:saturation sat="116000"/>
                    </a14:imgEffect>
                  </a14:imgLayer>
                </a14:imgProps>
              </a:ext>
              <a:ext uri="{28A0092B-C50C-407E-A947-70E740481C1C}">
                <a14:useLocalDpi xmlns:a14="http://schemas.microsoft.com/office/drawing/2010/main" val="0"/>
              </a:ext>
            </a:extLst>
          </a:blip>
          <a:srcRect/>
          <a:stretch>
            <a:fillRect/>
          </a:stretch>
        </p:blipFill>
        <p:spPr bwMode="auto">
          <a:xfrm>
            <a:off x="-2392681" y="-2894974"/>
            <a:ext cx="6172201" cy="257335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Small Single Cloud">
            <a:extLst>
              <a:ext uri="{FF2B5EF4-FFF2-40B4-BE49-F238E27FC236}">
                <a16:creationId xmlns:a16="http://schemas.microsoft.com/office/drawing/2014/main" id="{7D1BC2D0-42B4-3967-9723-56C027562D5B}"/>
              </a:ext>
            </a:extLst>
          </p:cNvPr>
          <p:cNvPicPr>
            <a:picLocks noChangeAspect="1" noChangeArrowheads="1"/>
          </p:cNvPicPr>
          <p:nvPr/>
        </p:nvPicPr>
        <p:blipFill>
          <a:blip r:embed="rId3">
            <a:alphaModFix amt="60000"/>
            <a:extLst>
              <a:ext uri="{BEBA8EAE-BF5A-486C-A8C5-ECC9F3942E4B}">
                <a14:imgProps xmlns:a14="http://schemas.microsoft.com/office/drawing/2010/main">
                  <a14:imgLayer r:embed="rId4">
                    <a14:imgEffect>
                      <a14:colorTemperature colorTemp="7358"/>
                    </a14:imgEffect>
                    <a14:imgEffect>
                      <a14:saturation sat="116000"/>
                    </a14:imgEffect>
                  </a14:imgLayer>
                </a14:imgProps>
              </a:ext>
              <a:ext uri="{28A0092B-C50C-407E-A947-70E740481C1C}">
                <a14:useLocalDpi xmlns:a14="http://schemas.microsoft.com/office/drawing/2010/main" val="0"/>
              </a:ext>
            </a:extLst>
          </a:blip>
          <a:srcRect/>
          <a:stretch>
            <a:fillRect/>
          </a:stretch>
        </p:blipFill>
        <p:spPr bwMode="auto">
          <a:xfrm>
            <a:off x="9257347" y="-7775770"/>
            <a:ext cx="6172201" cy="257335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0DF14E9-3E91-6686-5342-59FB3615E137}"/>
              </a:ext>
            </a:extLst>
          </p:cNvPr>
          <p:cNvSpPr txBox="1"/>
          <p:nvPr/>
        </p:nvSpPr>
        <p:spPr>
          <a:xfrm>
            <a:off x="1283970" y="2651168"/>
            <a:ext cx="9624060" cy="3046988"/>
          </a:xfrm>
          <a:prstGeom prst="rect">
            <a:avLst/>
          </a:prstGeom>
          <a:noFill/>
        </p:spPr>
        <p:txBody>
          <a:bodyPr wrap="square" rtlCol="0">
            <a:spAutoFit/>
          </a:bodyPr>
          <a:lstStyle/>
          <a:p>
            <a:pPr algn="ctr"/>
            <a:r>
              <a:rPr lang="en-IN" sz="24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"Online Tollgate Application" is a user-centric web application designed for efficient management. Developed using Visual Studio for frontend development and powered by XAMPP with PHP for backend operations, the platform offers users a streamlined experience to make tollgate payments easily. Users can go through the website before reaching the tollgate and can make payments through online. The application supports comprehensive details of the passenger passing through the tollgate and it also provides a search space to find the passengers based on date, vehicle, toll amount.</a:t>
            </a:r>
            <a:endParaRPr lang="en-IN"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2E794C51-EF0C-F28A-5393-1D049C2DD9F8}"/>
              </a:ext>
            </a:extLst>
          </p:cNvPr>
          <p:cNvSpPr txBox="1"/>
          <p:nvPr/>
        </p:nvSpPr>
        <p:spPr>
          <a:xfrm>
            <a:off x="-100965" y="-3760120"/>
            <a:ext cx="12393930" cy="1785104"/>
          </a:xfrm>
          <a:prstGeom prst="rect">
            <a:avLst/>
          </a:prstGeom>
          <a:noFill/>
        </p:spPr>
        <p:txBody>
          <a:bodyPr wrap="square" rtlCol="0">
            <a:spAutoFit/>
          </a:bodyPr>
          <a:lstStyle/>
          <a:p>
            <a:pPr algn="ctr"/>
            <a:r>
              <a:rPr lang="en-US" sz="11000" spc="1000" dirty="0">
                <a:solidFill>
                  <a:srgbClr val="F8EED4"/>
                </a:solidFill>
                <a:latin typeface="Baskerville Old Face" panose="02020602080505020303" pitchFamily="18" charset="0"/>
              </a:rPr>
              <a:t>APPLICATION</a:t>
            </a:r>
          </a:p>
        </p:txBody>
      </p:sp>
      <p:sp>
        <p:nvSpPr>
          <p:cNvPr id="5" name="TextBox 4">
            <a:extLst>
              <a:ext uri="{FF2B5EF4-FFF2-40B4-BE49-F238E27FC236}">
                <a16:creationId xmlns:a16="http://schemas.microsoft.com/office/drawing/2014/main" id="{873BF43B-F66E-0BEC-56E4-F3E6F1C1CC8F}"/>
              </a:ext>
            </a:extLst>
          </p:cNvPr>
          <p:cNvSpPr txBox="1"/>
          <p:nvPr/>
        </p:nvSpPr>
        <p:spPr>
          <a:xfrm>
            <a:off x="4679461" y="1727838"/>
            <a:ext cx="2833078" cy="923330"/>
          </a:xfrm>
          <a:prstGeom prst="rect">
            <a:avLst/>
          </a:prstGeom>
          <a:noFill/>
        </p:spPr>
        <p:txBody>
          <a:bodyPr wrap="square" rtlCol="0">
            <a:spAutoFit/>
          </a:bodyPr>
          <a:lstStyle/>
          <a:p>
            <a:r>
              <a:rPr lang="en-IN" sz="5400" b="1" dirty="0">
                <a:solidFill>
                  <a:schemeClr val="bg1"/>
                </a:solidFill>
                <a:latin typeface="Times New Roman" panose="02020603050405020304" pitchFamily="18" charset="0"/>
                <a:cs typeface="Times New Roman" panose="02020603050405020304" pitchFamily="18" charset="0"/>
              </a:rPr>
              <a:t>Abstract</a:t>
            </a:r>
          </a:p>
        </p:txBody>
      </p:sp>
    </p:spTree>
    <p:extLst>
      <p:ext uri="{BB962C8B-B14F-4D97-AF65-F5344CB8AC3E}">
        <p14:creationId xmlns:p14="http://schemas.microsoft.com/office/powerpoint/2010/main" val="6569582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3" name="Picture 6">
            <a:extLst>
              <a:ext uri="{FF2B5EF4-FFF2-40B4-BE49-F238E27FC236}">
                <a16:creationId xmlns:a16="http://schemas.microsoft.com/office/drawing/2014/main" id="{55517000-B4C5-9639-E529-4BA7A7331870}"/>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t="9022" b="9022"/>
          <a:stretch/>
        </p:blipFill>
        <p:spPr bwMode="auto">
          <a:xfrm>
            <a:off x="13602602" y="-197145"/>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0DE00CBE-3F2C-88A7-3352-AE5167A8ADAE}"/>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l="6616" r="6616"/>
          <a:stretch/>
        </p:blipFill>
        <p:spPr bwMode="auto">
          <a:xfrm>
            <a:off x="-124976" y="-414772"/>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24" name="Group 23">
            <a:extLst>
              <a:ext uri="{FF2B5EF4-FFF2-40B4-BE49-F238E27FC236}">
                <a16:creationId xmlns:a16="http://schemas.microsoft.com/office/drawing/2014/main" id="{707FED4E-65CB-F1B4-E70A-79B857C42C47}"/>
              </a:ext>
            </a:extLst>
          </p:cNvPr>
          <p:cNvGrpSpPr/>
          <p:nvPr/>
        </p:nvGrpSpPr>
        <p:grpSpPr>
          <a:xfrm>
            <a:off x="1733152" y="3016947"/>
            <a:ext cx="8487509" cy="3259846"/>
            <a:chOff x="1733152" y="3016947"/>
            <a:chExt cx="8487509" cy="3259846"/>
          </a:xfrm>
        </p:grpSpPr>
        <p:sp>
          <p:nvSpPr>
            <p:cNvPr id="4" name="TextBox 3">
              <a:extLst>
                <a:ext uri="{FF2B5EF4-FFF2-40B4-BE49-F238E27FC236}">
                  <a16:creationId xmlns:a16="http://schemas.microsoft.com/office/drawing/2014/main" id="{60A60A90-59DB-E936-2AB0-55098F3B622F}"/>
                </a:ext>
              </a:extLst>
            </p:cNvPr>
            <p:cNvSpPr txBox="1"/>
            <p:nvPr/>
          </p:nvSpPr>
          <p:spPr>
            <a:xfrm>
              <a:off x="4030876" y="3016947"/>
              <a:ext cx="3892061"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Introduction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8363A8F-B02E-1D4B-0B56-CEA80B8FDD6C}"/>
                </a:ext>
              </a:extLst>
            </p:cNvPr>
            <p:cNvSpPr txBox="1"/>
            <p:nvPr/>
          </p:nvSpPr>
          <p:spPr>
            <a:xfrm>
              <a:off x="1733152" y="4245468"/>
              <a:ext cx="8487509" cy="2031325"/>
            </a:xfrm>
            <a:prstGeom prst="rect">
              <a:avLst/>
            </a:prstGeom>
            <a:noFill/>
          </p:spPr>
          <p:txBody>
            <a:bodyPr wrap="square" rtlCol="0">
              <a:spAutoFit/>
            </a:bodyPr>
            <a:lstStyle/>
            <a:p>
              <a:pPr algn="ctr"/>
              <a:r>
                <a:rPr lang="en-IN"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 Online Toll Gate Application is designed to simplify and streamline the toll payment process, providing users with a convenient and efficient way to manage toll transactions online. The application offers a user-friendly interface where vehicle owners can register their vehicles, make toll payments, and search for transaction records based on various criteria such as vehicle type, toll amount, and date. The primary objectives of this application are to enhance convenience, improve efficiency, ensure accessibility, maintain comprehensive transaction records, and provide a smooth user experience.</a:t>
              </a:r>
            </a:p>
          </p:txBody>
        </p:sp>
      </p:grpSp>
      <p:pic>
        <p:nvPicPr>
          <p:cNvPr id="9" name="Picture 8">
            <a:extLst>
              <a:ext uri="{FF2B5EF4-FFF2-40B4-BE49-F238E27FC236}">
                <a16:creationId xmlns:a16="http://schemas.microsoft.com/office/drawing/2014/main" id="{FD641B87-638C-A055-1970-A62B6DA658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2407" y="-197145"/>
            <a:ext cx="3429000" cy="3429000"/>
          </a:xfrm>
          <a:prstGeom prst="rect">
            <a:avLst/>
          </a:prstGeom>
        </p:spPr>
      </p:pic>
      <p:grpSp>
        <p:nvGrpSpPr>
          <p:cNvPr id="25" name="Group 24">
            <a:extLst>
              <a:ext uri="{FF2B5EF4-FFF2-40B4-BE49-F238E27FC236}">
                <a16:creationId xmlns:a16="http://schemas.microsoft.com/office/drawing/2014/main" id="{FC9ED16C-2B54-57B4-EEDA-4856AB74C883}"/>
              </a:ext>
            </a:extLst>
          </p:cNvPr>
          <p:cNvGrpSpPr/>
          <p:nvPr/>
        </p:nvGrpSpPr>
        <p:grpSpPr>
          <a:xfrm>
            <a:off x="14542019" y="2818398"/>
            <a:ext cx="10324931" cy="3462642"/>
            <a:chOff x="14542019" y="2818398"/>
            <a:chExt cx="10324931" cy="3462642"/>
          </a:xfrm>
        </p:grpSpPr>
        <p:sp>
          <p:nvSpPr>
            <p:cNvPr id="10" name="TextBox 9">
              <a:extLst>
                <a:ext uri="{FF2B5EF4-FFF2-40B4-BE49-F238E27FC236}">
                  <a16:creationId xmlns:a16="http://schemas.microsoft.com/office/drawing/2014/main" id="{BDDBE554-6466-C152-03CC-C331D4A6B362}"/>
                </a:ext>
              </a:extLst>
            </p:cNvPr>
            <p:cNvSpPr txBox="1"/>
            <p:nvPr/>
          </p:nvSpPr>
          <p:spPr>
            <a:xfrm>
              <a:off x="16866034" y="2818398"/>
              <a:ext cx="555581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Project 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37D3025-DC1F-454A-3B43-0BAA5857E355}"/>
                </a:ext>
              </a:extLst>
            </p:cNvPr>
            <p:cNvSpPr txBox="1"/>
            <p:nvPr/>
          </p:nvSpPr>
          <p:spPr>
            <a:xfrm>
              <a:off x="14542019" y="4180272"/>
              <a:ext cx="10324931" cy="2100768"/>
            </a:xfrm>
            <a:prstGeom prst="rect">
              <a:avLst/>
            </a:prstGeom>
            <a:noFill/>
          </p:spPr>
          <p:txBody>
            <a:bodyPr wrap="square" rtlCol="0">
              <a:spAutoFit/>
            </a:bodyPr>
            <a:lstStyle/>
            <a:p>
              <a:pPr algn="just"/>
              <a:r>
                <a:rPr lang="en-US" sz="1800" dirty="0">
                  <a:solidFill>
                    <a:schemeClr val="bg1"/>
                  </a:solidFill>
                  <a:effectLst/>
                  <a:latin typeface="Times New Roman" panose="02020603050405020304" pitchFamily="18" charset="0"/>
                  <a:ea typeface="Times New Roman" panose="02020603050405020304" pitchFamily="18" charset="0"/>
                </a:rPr>
                <a:t>The Online Toll Gate Application streamlines toll payments by offering a user-friendly web interface for vehicle registration, payment processing, and transaction record searching.</a:t>
              </a:r>
              <a:r>
                <a:rPr lang="en-IN" sz="1800" dirty="0">
                  <a:solidFill>
                    <a:schemeClr val="bg1"/>
                  </a:solidFill>
                  <a:effectLst/>
                  <a:latin typeface="Times New Roman" panose="02020603050405020304" pitchFamily="18" charset="0"/>
                  <a:ea typeface="Times New Roman" panose="02020603050405020304" pitchFamily="18" charset="0"/>
                </a:rPr>
                <a:t> The application includes:</a:t>
              </a:r>
            </a:p>
            <a:p>
              <a:pPr algn="just">
                <a:lnSpc>
                  <a:spcPct val="107000"/>
                </a:lnSpc>
                <a:spcBef>
                  <a:spcPts val="1200"/>
                </a:spcBef>
                <a:spcAft>
                  <a:spcPts val="200"/>
                </a:spcAft>
              </a:pPr>
              <a:r>
                <a:rPr lang="en-US" sz="1800" b="1" dirty="0">
                  <a:solidFill>
                    <a:schemeClr val="bg1"/>
                  </a:solidFill>
                  <a:effectLst/>
                  <a:latin typeface="Calibri" panose="020F0502020204030204" pitchFamily="34" charset="0"/>
                </a:rPr>
                <a:t>Proposed Method</a:t>
              </a:r>
              <a:endParaRPr lang="en-IN" sz="1800" b="1" dirty="0">
                <a:solidFill>
                  <a:schemeClr val="bg1"/>
                </a:solidFill>
                <a:effectLst/>
                <a:latin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Frontend Development</a:t>
              </a:r>
              <a:r>
                <a:rPr lang="en-US" sz="1800" dirty="0">
                  <a:solidFill>
                    <a:schemeClr val="bg1"/>
                  </a:solidFill>
                  <a:effectLst/>
                  <a:latin typeface="Calibri" panose="020F0502020204030204" pitchFamily="34" charset="0"/>
                  <a:ea typeface="Calibri" panose="020F0502020204030204" pitchFamily="34" charset="0"/>
                </a:rPr>
                <a:t>: Utilizing Visual Studio for designing responsive and intuitive user interfaces.</a:t>
              </a:r>
              <a:endParaRPr lang="en-IN" sz="1800" dirty="0">
                <a:solidFill>
                  <a:schemeClr val="bg1"/>
                </a:solidFill>
                <a:effectLst/>
                <a:latin typeface="Calibri" panose="020F0502020204030204" pitchFamily="34" charset="0"/>
                <a:ea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Backend Development</a:t>
              </a:r>
              <a:r>
                <a:rPr lang="en-US" sz="1800" dirty="0">
                  <a:solidFill>
                    <a:schemeClr val="bg1"/>
                  </a:solidFill>
                  <a:effectLst/>
                  <a:latin typeface="Calibri" panose="020F0502020204030204" pitchFamily="34" charset="0"/>
                  <a:ea typeface="Calibri" panose="020F0502020204030204" pitchFamily="34" charset="0"/>
                </a:rPr>
                <a:t>: Using XAMPP stack (Apache, MySQL, PHP) to handle server-side scripting, database management via phpMyAdmin, and ensuring secure data storage and retrieval.</a:t>
              </a:r>
              <a:endParaRPr lang="en-IN" sz="1800" dirty="0">
                <a:solidFill>
                  <a:schemeClr val="bg1"/>
                </a:solidFill>
                <a:effectLst/>
                <a:latin typeface="Calibri" panose="020F0502020204030204" pitchFamily="34" charset="0"/>
                <a:ea typeface="Calibri" panose="020F0502020204030204" pitchFamily="34" charset="0"/>
              </a:endParaRPr>
            </a:p>
          </p:txBody>
        </p:sp>
      </p:grpSp>
      <p:pic>
        <p:nvPicPr>
          <p:cNvPr id="12" name="Picture 11">
            <a:extLst>
              <a:ext uri="{FF2B5EF4-FFF2-40B4-BE49-F238E27FC236}">
                <a16:creationId xmlns:a16="http://schemas.microsoft.com/office/drawing/2014/main" id="{F8E233F3-1D77-C2D0-71E5-13D2936A3E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99637" y="-197145"/>
            <a:ext cx="3429000" cy="3429000"/>
          </a:xfrm>
          <a:prstGeom prst="rect">
            <a:avLst/>
          </a:prstGeom>
        </p:spPr>
      </p:pic>
      <p:sp>
        <p:nvSpPr>
          <p:cNvPr id="16" name="Oval 15">
            <a:extLst>
              <a:ext uri="{FF2B5EF4-FFF2-40B4-BE49-F238E27FC236}">
                <a16:creationId xmlns:a16="http://schemas.microsoft.com/office/drawing/2014/main" id="{9F9D2199-ADAA-3B3C-AB3B-5EA46AFAFC5E}"/>
              </a:ext>
            </a:extLst>
          </p:cNvPr>
          <p:cNvSpPr/>
          <p:nvPr/>
        </p:nvSpPr>
        <p:spPr>
          <a:xfrm>
            <a:off x="5828044" y="2090057"/>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Straight Connector 17">
            <a:extLst>
              <a:ext uri="{FF2B5EF4-FFF2-40B4-BE49-F238E27FC236}">
                <a16:creationId xmlns:a16="http://schemas.microsoft.com/office/drawing/2014/main" id="{62F6FC04-CA12-B1B5-56A6-A722EDE774BF}"/>
              </a:ext>
            </a:extLst>
          </p:cNvPr>
          <p:cNvCxnSpPr>
            <a:cxnSpLocks/>
            <a:stCxn id="16" idx="6"/>
          </p:cNvCxnSpPr>
          <p:nvPr/>
        </p:nvCxnSpPr>
        <p:spPr>
          <a:xfrm>
            <a:off x="6232572" y="2292321"/>
            <a:ext cx="20452668" cy="875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55F6E669-CDAB-476C-E059-874E386471EB}"/>
              </a:ext>
            </a:extLst>
          </p:cNvPr>
          <p:cNvSpPr/>
          <p:nvPr/>
        </p:nvSpPr>
        <p:spPr>
          <a:xfrm>
            <a:off x="19441678" y="2133823"/>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1003293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2" name="Picture 6">
            <a:extLst>
              <a:ext uri="{FF2B5EF4-FFF2-40B4-BE49-F238E27FC236}">
                <a16:creationId xmlns:a16="http://schemas.microsoft.com/office/drawing/2014/main" id="{CC9469DA-7CF5-3BF6-8D3F-F175280D8979}"/>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t="1057" b="1057"/>
          <a:stretch/>
        </p:blipFill>
        <p:spPr bwMode="auto">
          <a:xfrm>
            <a:off x="16721836" y="-52569"/>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3" name="Picture 6">
            <a:extLst>
              <a:ext uri="{FF2B5EF4-FFF2-40B4-BE49-F238E27FC236}">
                <a16:creationId xmlns:a16="http://schemas.microsoft.com/office/drawing/2014/main" id="{55517000-B4C5-9639-E529-4BA7A7331870}"/>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t="9022" b="9022"/>
          <a:stretch/>
        </p:blipFill>
        <p:spPr bwMode="auto">
          <a:xfrm>
            <a:off x="0" y="-321614"/>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0DE00CBE-3F2C-88A7-3352-AE5167A8ADAE}"/>
              </a:ext>
            </a:extLst>
          </p:cNvPr>
          <p:cNvPicPr>
            <a:picLocks noChangeAspect="1" noChangeArrowheads="1"/>
          </p:cNvPicPr>
          <p:nvPr/>
        </p:nvPicPr>
        <p:blipFill>
          <a:blip r:embed="rId4">
            <a:alphaModFix amt="25000"/>
            <a:extLst>
              <a:ext uri="{28A0092B-C50C-407E-A947-70E740481C1C}">
                <a14:useLocalDpi xmlns:a14="http://schemas.microsoft.com/office/drawing/2010/main" val="0"/>
              </a:ext>
            </a:extLst>
          </a:blip>
          <a:srcRect l="6616" r="6616"/>
          <a:stretch/>
        </p:blipFill>
        <p:spPr bwMode="auto">
          <a:xfrm>
            <a:off x="-13727578" y="-539241"/>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B2FE3BF9-AE3D-3EEB-C768-3A51DE7355CF}"/>
              </a:ext>
            </a:extLst>
          </p:cNvPr>
          <p:cNvGrpSpPr/>
          <p:nvPr/>
        </p:nvGrpSpPr>
        <p:grpSpPr>
          <a:xfrm>
            <a:off x="-11738761" y="2917485"/>
            <a:ext cx="8487509" cy="3259846"/>
            <a:chOff x="1733152" y="3016947"/>
            <a:chExt cx="8487509" cy="3259846"/>
          </a:xfrm>
        </p:grpSpPr>
        <p:sp>
          <p:nvSpPr>
            <p:cNvPr id="4" name="TextBox 3">
              <a:extLst>
                <a:ext uri="{FF2B5EF4-FFF2-40B4-BE49-F238E27FC236}">
                  <a16:creationId xmlns:a16="http://schemas.microsoft.com/office/drawing/2014/main" id="{60A60A90-59DB-E936-2AB0-55098F3B622F}"/>
                </a:ext>
              </a:extLst>
            </p:cNvPr>
            <p:cNvSpPr txBox="1"/>
            <p:nvPr/>
          </p:nvSpPr>
          <p:spPr>
            <a:xfrm>
              <a:off x="4030876" y="3016947"/>
              <a:ext cx="3892061"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Introduction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8363A8F-B02E-1D4B-0B56-CEA80B8FDD6C}"/>
                </a:ext>
              </a:extLst>
            </p:cNvPr>
            <p:cNvSpPr txBox="1"/>
            <p:nvPr/>
          </p:nvSpPr>
          <p:spPr>
            <a:xfrm>
              <a:off x="1733152" y="4245468"/>
              <a:ext cx="8487509" cy="2031325"/>
            </a:xfrm>
            <a:prstGeom prst="rect">
              <a:avLst/>
            </a:prstGeom>
            <a:noFill/>
          </p:spPr>
          <p:txBody>
            <a:bodyPr wrap="square" rtlCol="0">
              <a:spAutoFit/>
            </a:bodyPr>
            <a:lstStyle/>
            <a:p>
              <a:pPr algn="ctr"/>
              <a:r>
                <a:rPr lang="en-IN"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 Online Toll Gate Application is designed to simplify and streamline the toll payment process, providing users with a convenient and efficient way to manage toll transactions online. The application offers a user-friendly interface where vehicle owners can register their vehicles, make toll payments, and search for transaction records based on various criteria such as vehicle type, toll amount, and date. The primary objectives of this application are to enhance convenience, improve efficiency, ensure accessibility, maintain comprehensive transaction records, and provide a smooth user experience.</a:t>
              </a:r>
            </a:p>
          </p:txBody>
        </p:sp>
      </p:grpSp>
      <p:grpSp>
        <p:nvGrpSpPr>
          <p:cNvPr id="3" name="Group 2">
            <a:extLst>
              <a:ext uri="{FF2B5EF4-FFF2-40B4-BE49-F238E27FC236}">
                <a16:creationId xmlns:a16="http://schemas.microsoft.com/office/drawing/2014/main" id="{DD9B895A-2B96-A7EE-40E9-790B0F9CDD8F}"/>
              </a:ext>
            </a:extLst>
          </p:cNvPr>
          <p:cNvGrpSpPr/>
          <p:nvPr/>
        </p:nvGrpSpPr>
        <p:grpSpPr>
          <a:xfrm>
            <a:off x="1070106" y="2849160"/>
            <a:ext cx="10324931" cy="3332418"/>
            <a:chOff x="14542019" y="2948622"/>
            <a:chExt cx="10324931" cy="3332418"/>
          </a:xfrm>
        </p:grpSpPr>
        <p:sp>
          <p:nvSpPr>
            <p:cNvPr id="10" name="TextBox 9">
              <a:extLst>
                <a:ext uri="{FF2B5EF4-FFF2-40B4-BE49-F238E27FC236}">
                  <a16:creationId xmlns:a16="http://schemas.microsoft.com/office/drawing/2014/main" id="{BDDBE554-6466-C152-03CC-C331D4A6B362}"/>
                </a:ext>
              </a:extLst>
            </p:cNvPr>
            <p:cNvSpPr txBox="1"/>
            <p:nvPr/>
          </p:nvSpPr>
          <p:spPr>
            <a:xfrm>
              <a:off x="16808139" y="2948622"/>
              <a:ext cx="5519547"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Project 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37D3025-DC1F-454A-3B43-0BAA5857E355}"/>
                </a:ext>
              </a:extLst>
            </p:cNvPr>
            <p:cNvSpPr txBox="1"/>
            <p:nvPr/>
          </p:nvSpPr>
          <p:spPr>
            <a:xfrm>
              <a:off x="14542019" y="4180272"/>
              <a:ext cx="10324931" cy="2100768"/>
            </a:xfrm>
            <a:prstGeom prst="rect">
              <a:avLst/>
            </a:prstGeom>
            <a:noFill/>
          </p:spPr>
          <p:txBody>
            <a:bodyPr wrap="square" rtlCol="0">
              <a:spAutoFit/>
            </a:bodyPr>
            <a:lstStyle/>
            <a:p>
              <a:pPr algn="just"/>
              <a:r>
                <a:rPr lang="en-US" sz="1800" dirty="0">
                  <a:solidFill>
                    <a:schemeClr val="bg1"/>
                  </a:solidFill>
                  <a:effectLst/>
                  <a:latin typeface="Times New Roman" panose="02020603050405020304" pitchFamily="18" charset="0"/>
                  <a:ea typeface="Times New Roman" panose="02020603050405020304" pitchFamily="18" charset="0"/>
                </a:rPr>
                <a:t>The Online Toll Gate Application streamlines toll payments by offering a user-friendly web interface for vehicle registration, payment processing, and transaction record searching.</a:t>
              </a:r>
              <a:r>
                <a:rPr lang="en-IN" sz="1800" dirty="0">
                  <a:solidFill>
                    <a:schemeClr val="bg1"/>
                  </a:solidFill>
                  <a:effectLst/>
                  <a:latin typeface="Times New Roman" panose="02020603050405020304" pitchFamily="18" charset="0"/>
                  <a:ea typeface="Times New Roman" panose="02020603050405020304" pitchFamily="18" charset="0"/>
                </a:rPr>
                <a:t> The application includes:</a:t>
              </a:r>
            </a:p>
            <a:p>
              <a:pPr algn="just">
                <a:lnSpc>
                  <a:spcPct val="107000"/>
                </a:lnSpc>
                <a:spcBef>
                  <a:spcPts val="1200"/>
                </a:spcBef>
                <a:spcAft>
                  <a:spcPts val="200"/>
                </a:spcAft>
              </a:pPr>
              <a:r>
                <a:rPr lang="en-US" sz="1800" b="1" dirty="0">
                  <a:solidFill>
                    <a:schemeClr val="bg1"/>
                  </a:solidFill>
                  <a:effectLst/>
                  <a:latin typeface="Calibri" panose="020F0502020204030204" pitchFamily="34" charset="0"/>
                </a:rPr>
                <a:t>Proposed Method</a:t>
              </a:r>
              <a:endParaRPr lang="en-IN" sz="1800" b="1" dirty="0">
                <a:solidFill>
                  <a:schemeClr val="bg1"/>
                </a:solidFill>
                <a:effectLst/>
                <a:latin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Frontend Development</a:t>
              </a:r>
              <a:r>
                <a:rPr lang="en-US" sz="1800" dirty="0">
                  <a:solidFill>
                    <a:schemeClr val="bg1"/>
                  </a:solidFill>
                  <a:effectLst/>
                  <a:latin typeface="Calibri" panose="020F0502020204030204" pitchFamily="34" charset="0"/>
                  <a:ea typeface="Calibri" panose="020F0502020204030204" pitchFamily="34" charset="0"/>
                </a:rPr>
                <a:t>: Utilizing Visual Studio for designing responsive and intuitive user interfaces.</a:t>
              </a:r>
              <a:endParaRPr lang="en-IN" sz="1800" dirty="0">
                <a:solidFill>
                  <a:schemeClr val="bg1"/>
                </a:solidFill>
                <a:effectLst/>
                <a:latin typeface="Calibri" panose="020F0502020204030204" pitchFamily="34" charset="0"/>
                <a:ea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Backend Development</a:t>
              </a:r>
              <a:r>
                <a:rPr lang="en-US" sz="1800" dirty="0">
                  <a:solidFill>
                    <a:schemeClr val="bg1"/>
                  </a:solidFill>
                  <a:effectLst/>
                  <a:latin typeface="Calibri" panose="020F0502020204030204" pitchFamily="34" charset="0"/>
                  <a:ea typeface="Calibri" panose="020F0502020204030204" pitchFamily="34" charset="0"/>
                </a:rPr>
                <a:t>: Using XAMPP stack (Apache, MySQL, PHP) to handle server-side scripting, database management via phpMyAdmin, and ensuring secure data storage and retrieval.</a:t>
              </a:r>
              <a:endParaRPr lang="en-IN" sz="1800" dirty="0">
                <a:solidFill>
                  <a:schemeClr val="bg1"/>
                </a:solidFill>
                <a:effectLst/>
                <a:latin typeface="Calibri" panose="020F0502020204030204" pitchFamily="34" charset="0"/>
                <a:ea typeface="Calibri" panose="020F0502020204030204" pitchFamily="34" charset="0"/>
              </a:endParaRPr>
            </a:p>
          </p:txBody>
        </p:sp>
      </p:grpSp>
      <p:pic>
        <p:nvPicPr>
          <p:cNvPr id="12" name="Picture 11">
            <a:extLst>
              <a:ext uri="{FF2B5EF4-FFF2-40B4-BE49-F238E27FC236}">
                <a16:creationId xmlns:a16="http://schemas.microsoft.com/office/drawing/2014/main" id="{F8E233F3-1D77-C2D0-71E5-13D2936A3E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11483" y="-149509"/>
            <a:ext cx="3429000" cy="3429000"/>
          </a:xfrm>
          <a:prstGeom prst="rect">
            <a:avLst/>
          </a:prstGeom>
        </p:spPr>
      </p:pic>
      <p:sp>
        <p:nvSpPr>
          <p:cNvPr id="16" name="Oval 15">
            <a:extLst>
              <a:ext uri="{FF2B5EF4-FFF2-40B4-BE49-F238E27FC236}">
                <a16:creationId xmlns:a16="http://schemas.microsoft.com/office/drawing/2014/main" id="{9F9D2199-ADAA-3B3C-AB3B-5EA46AFAFC5E}"/>
              </a:ext>
            </a:extLst>
          </p:cNvPr>
          <p:cNvSpPr/>
          <p:nvPr/>
        </p:nvSpPr>
        <p:spPr>
          <a:xfrm>
            <a:off x="-7719898" y="2062471"/>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Straight Connector 17">
            <a:extLst>
              <a:ext uri="{FF2B5EF4-FFF2-40B4-BE49-F238E27FC236}">
                <a16:creationId xmlns:a16="http://schemas.microsoft.com/office/drawing/2014/main" id="{62F6FC04-CA12-B1B5-56A6-A722EDE774BF}"/>
              </a:ext>
            </a:extLst>
          </p:cNvPr>
          <p:cNvCxnSpPr>
            <a:cxnSpLocks/>
            <a:stCxn id="16" idx="6"/>
          </p:cNvCxnSpPr>
          <p:nvPr/>
        </p:nvCxnSpPr>
        <p:spPr>
          <a:xfrm>
            <a:off x="-7315370" y="2264735"/>
            <a:ext cx="34351130" cy="14701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55F6E669-CDAB-476C-E059-874E386471EB}"/>
              </a:ext>
            </a:extLst>
          </p:cNvPr>
          <p:cNvSpPr/>
          <p:nvPr/>
        </p:nvSpPr>
        <p:spPr>
          <a:xfrm>
            <a:off x="5893736" y="2106237"/>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21D2AFC0-D75C-E899-B139-45E56C38D1F3}"/>
              </a:ext>
            </a:extLst>
          </p:cNvPr>
          <p:cNvSpPr/>
          <p:nvPr/>
        </p:nvSpPr>
        <p:spPr>
          <a:xfrm>
            <a:off x="22621455" y="2226257"/>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11054C2C-382D-F34A-940B-3B041E83C7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18071" y="-240901"/>
            <a:ext cx="3429000" cy="3429000"/>
          </a:xfrm>
          <a:prstGeom prst="rect">
            <a:avLst/>
          </a:prstGeom>
        </p:spPr>
      </p:pic>
      <p:grpSp>
        <p:nvGrpSpPr>
          <p:cNvPr id="6" name="Group 5">
            <a:extLst>
              <a:ext uri="{FF2B5EF4-FFF2-40B4-BE49-F238E27FC236}">
                <a16:creationId xmlns:a16="http://schemas.microsoft.com/office/drawing/2014/main" id="{0B1A0C7B-28D2-E24D-DAB2-AE5BF6477396}"/>
              </a:ext>
            </a:extLst>
          </p:cNvPr>
          <p:cNvGrpSpPr/>
          <p:nvPr/>
        </p:nvGrpSpPr>
        <p:grpSpPr>
          <a:xfrm>
            <a:off x="17029408" y="2758654"/>
            <a:ext cx="11786755" cy="4203333"/>
            <a:chOff x="1574804" y="2719226"/>
            <a:chExt cx="8602395" cy="4203333"/>
          </a:xfrm>
        </p:grpSpPr>
        <p:sp>
          <p:nvSpPr>
            <p:cNvPr id="9" name="TextBox 8">
              <a:extLst>
                <a:ext uri="{FF2B5EF4-FFF2-40B4-BE49-F238E27FC236}">
                  <a16:creationId xmlns:a16="http://schemas.microsoft.com/office/drawing/2014/main" id="{FB57B6E3-2146-9DEE-65D1-B047F7056811}"/>
                </a:ext>
              </a:extLst>
            </p:cNvPr>
            <p:cNvSpPr txBox="1"/>
            <p:nvPr/>
          </p:nvSpPr>
          <p:spPr>
            <a:xfrm>
              <a:off x="3626490" y="2719226"/>
              <a:ext cx="432607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Problem 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B3F75F49-5A5E-99B8-13BA-F870B03044EA}"/>
                </a:ext>
              </a:extLst>
            </p:cNvPr>
            <p:cNvSpPr txBox="1"/>
            <p:nvPr/>
          </p:nvSpPr>
          <p:spPr>
            <a:xfrm>
              <a:off x="1574804" y="3500147"/>
              <a:ext cx="8602395" cy="3422412"/>
            </a:xfrm>
            <a:prstGeom prst="rect">
              <a:avLst/>
            </a:prstGeom>
            <a:noFill/>
          </p:spPr>
          <p:txBody>
            <a:bodyPr wrap="square" rtlCol="0">
              <a:spAutoFit/>
            </a:bodyPr>
            <a:lstStyle/>
            <a:p>
              <a:pPr algn="ctr">
                <a:spcAft>
                  <a:spcPts val="33"/>
                </a:spcAft>
              </a:pPr>
              <a:r>
                <a:rPr lang="en-IN" sz="1800" b="1" dirty="0">
                  <a:solidFill>
                    <a:schemeClr val="bg1"/>
                  </a:solidFill>
                  <a:effectLst/>
                  <a:latin typeface="Times New Roman" panose="02020603050405020304" pitchFamily="18" charset="0"/>
                  <a:ea typeface="Calibri" panose="020F0502020204030204" pitchFamily="34" charset="0"/>
                </a:rPr>
                <a:t>Existing System</a:t>
              </a:r>
            </a:p>
            <a:p>
              <a:pPr algn="ctr">
                <a:lnSpc>
                  <a:spcPct val="107000"/>
                </a:lnSpc>
                <a:spcAft>
                  <a:spcPts val="30"/>
                </a:spcAft>
              </a:pPr>
              <a:r>
                <a:rPr lang="en-IN" sz="1800" dirty="0">
                  <a:solidFill>
                    <a:schemeClr val="bg1"/>
                  </a:solidFill>
                  <a:effectLst/>
                  <a:latin typeface="Times New Roman" panose="02020603050405020304" pitchFamily="18" charset="0"/>
                  <a:ea typeface="Calibri" panose="020F0502020204030204" pitchFamily="34" charset="0"/>
                </a:rPr>
                <a:t>The existing manual toll payment systems are fraught with inefficiencies that impede smooth travel experiences for commuters. Long wait times at toll booths are a common problem, as the manual process of collecting tolls slows down traffic flow and leads to extended queues. This not only causes delays but also results in increased fuel consumption and higher emissions due to idling vehicles, contributing to environmental pollution.</a:t>
              </a:r>
            </a:p>
            <a:p>
              <a:pPr algn="ctr">
                <a:lnSpc>
                  <a:spcPct val="107000"/>
                </a:lnSpc>
                <a:spcAft>
                  <a:spcPts val="30"/>
                </a:spcAft>
              </a:pPr>
              <a:r>
                <a:rPr lang="en-IN" b="1" dirty="0">
                  <a:solidFill>
                    <a:schemeClr val="bg1"/>
                  </a:solidFill>
                  <a:latin typeface="Times New Roman" panose="02020603050405020304" pitchFamily="18" charset="0"/>
                  <a:ea typeface="Calibri" panose="020F0502020204030204" pitchFamily="34" charset="0"/>
                </a:rPr>
                <a:t>Proposed System</a:t>
              </a:r>
            </a:p>
            <a:p>
              <a:pPr algn="ctr">
                <a:lnSpc>
                  <a:spcPct val="107000"/>
                </a:lnSpc>
                <a:spcAft>
                  <a:spcPts val="30"/>
                </a:spcAft>
              </a:pPr>
              <a:r>
                <a:rPr lang="en-US" sz="1800" dirty="0">
                  <a:solidFill>
                    <a:schemeClr val="bg1"/>
                  </a:solidFill>
                  <a:effectLst/>
                  <a:latin typeface="Times New Roman" panose="02020603050405020304" pitchFamily="18" charset="0"/>
                  <a:ea typeface="Calibri" panose="020F0502020204030204" pitchFamily="34" charset="0"/>
                </a:rPr>
                <a:t>. The system features user registration and authentication, ensuring secure access and data protection. It includes a responsive design for compatibility across devices and utilizes a robust architecture with a MySQL database, PHP for server-side processing, and HTML, CSS, and JavaScript for a user-friendly interface. This centralized platform will streamline toll collection, reduce time spent at toll gates, and offer a secure, modern solution for toll management.</a:t>
              </a:r>
              <a:endParaRPr lang="en-IN" sz="1800" dirty="0">
                <a:solidFill>
                  <a:schemeClr val="bg1"/>
                </a:solidFill>
                <a:effectLst/>
                <a:latin typeface="Calibri" panose="020F0502020204030204" pitchFamily="34" charset="0"/>
                <a:ea typeface="Calibri" panose="020F0502020204030204" pitchFamily="34" charset="0"/>
              </a:endParaRPr>
            </a:p>
            <a:p>
              <a:pPr algn="ctr">
                <a:lnSpc>
                  <a:spcPct val="107000"/>
                </a:lnSpc>
                <a:spcAft>
                  <a:spcPts val="30"/>
                </a:spcAft>
              </a:pPr>
              <a:endParaRPr lang="en-IN" sz="1800" b="1" dirty="0">
                <a:solidFill>
                  <a:schemeClr val="bg1"/>
                </a:solidFill>
                <a:effectLst/>
                <a:latin typeface="Calibri" panose="020F0502020204030204" pitchFamily="34" charset="0"/>
                <a:ea typeface="Calibri" panose="020F0502020204030204" pitchFamily="34" charset="0"/>
              </a:endParaRPr>
            </a:p>
          </p:txBody>
        </p:sp>
      </p:grpSp>
    </p:spTree>
    <p:extLst>
      <p:ext uri="{BB962C8B-B14F-4D97-AF65-F5344CB8AC3E}">
        <p14:creationId xmlns:p14="http://schemas.microsoft.com/office/powerpoint/2010/main" val="27167638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2" name="Picture 6">
            <a:extLst>
              <a:ext uri="{FF2B5EF4-FFF2-40B4-BE49-F238E27FC236}">
                <a16:creationId xmlns:a16="http://schemas.microsoft.com/office/drawing/2014/main" id="{CC9469DA-7CF5-3BF6-8D3F-F175280D8979}"/>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t="1057" b="1057"/>
          <a:stretch/>
        </p:blipFill>
        <p:spPr bwMode="auto">
          <a:xfrm>
            <a:off x="16721836" y="-52569"/>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3" name="Picture 6">
            <a:extLst>
              <a:ext uri="{FF2B5EF4-FFF2-40B4-BE49-F238E27FC236}">
                <a16:creationId xmlns:a16="http://schemas.microsoft.com/office/drawing/2014/main" id="{55517000-B4C5-9639-E529-4BA7A7331870}"/>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t="9022" b="9022"/>
          <a:stretch/>
        </p:blipFill>
        <p:spPr bwMode="auto">
          <a:xfrm>
            <a:off x="0" y="-321614"/>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0DE00CBE-3F2C-88A7-3352-AE5167A8ADAE}"/>
              </a:ext>
            </a:extLst>
          </p:cNvPr>
          <p:cNvPicPr>
            <a:picLocks noChangeAspect="1" noChangeArrowheads="1"/>
          </p:cNvPicPr>
          <p:nvPr/>
        </p:nvPicPr>
        <p:blipFill>
          <a:blip r:embed="rId4">
            <a:alphaModFix amt="25000"/>
            <a:extLst>
              <a:ext uri="{28A0092B-C50C-407E-A947-70E740481C1C}">
                <a14:useLocalDpi xmlns:a14="http://schemas.microsoft.com/office/drawing/2010/main" val="0"/>
              </a:ext>
            </a:extLst>
          </a:blip>
          <a:srcRect l="6616" r="6616"/>
          <a:stretch/>
        </p:blipFill>
        <p:spPr bwMode="auto">
          <a:xfrm>
            <a:off x="-13727578" y="-539241"/>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B2FE3BF9-AE3D-3EEB-C768-3A51DE7355CF}"/>
              </a:ext>
            </a:extLst>
          </p:cNvPr>
          <p:cNvGrpSpPr/>
          <p:nvPr/>
        </p:nvGrpSpPr>
        <p:grpSpPr>
          <a:xfrm>
            <a:off x="-11738761" y="2917485"/>
            <a:ext cx="8487509" cy="3259846"/>
            <a:chOff x="1733152" y="3016947"/>
            <a:chExt cx="8487509" cy="3259846"/>
          </a:xfrm>
        </p:grpSpPr>
        <p:sp>
          <p:nvSpPr>
            <p:cNvPr id="4" name="TextBox 3">
              <a:extLst>
                <a:ext uri="{FF2B5EF4-FFF2-40B4-BE49-F238E27FC236}">
                  <a16:creationId xmlns:a16="http://schemas.microsoft.com/office/drawing/2014/main" id="{60A60A90-59DB-E936-2AB0-55098F3B622F}"/>
                </a:ext>
              </a:extLst>
            </p:cNvPr>
            <p:cNvSpPr txBox="1"/>
            <p:nvPr/>
          </p:nvSpPr>
          <p:spPr>
            <a:xfrm>
              <a:off x="4030876" y="3016947"/>
              <a:ext cx="3892061"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Introduction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8363A8F-B02E-1D4B-0B56-CEA80B8FDD6C}"/>
                </a:ext>
              </a:extLst>
            </p:cNvPr>
            <p:cNvSpPr txBox="1"/>
            <p:nvPr/>
          </p:nvSpPr>
          <p:spPr>
            <a:xfrm>
              <a:off x="1733152" y="4245468"/>
              <a:ext cx="8487509" cy="2031325"/>
            </a:xfrm>
            <a:prstGeom prst="rect">
              <a:avLst/>
            </a:prstGeom>
            <a:noFill/>
          </p:spPr>
          <p:txBody>
            <a:bodyPr wrap="square" rtlCol="0">
              <a:spAutoFit/>
            </a:bodyPr>
            <a:lstStyle/>
            <a:p>
              <a:pPr algn="ctr"/>
              <a:r>
                <a:rPr lang="en-IN"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 Online Toll Gate Application is designed to simplify and streamline the toll payment process, providing users with a convenient and efficient way to manage toll transactions online. The application offers a user-friendly interface where vehicle owners can register their vehicles, make toll payments, and search for transaction records based on various criteria such as vehicle type, toll amount, and date. The primary objectives of this application are to enhance convenience, improve efficiency, ensure accessibility, maintain comprehensive transaction records, and provide a smooth user experience.</a:t>
              </a:r>
            </a:p>
          </p:txBody>
        </p:sp>
      </p:grpSp>
      <p:grpSp>
        <p:nvGrpSpPr>
          <p:cNvPr id="3" name="Group 2">
            <a:extLst>
              <a:ext uri="{FF2B5EF4-FFF2-40B4-BE49-F238E27FC236}">
                <a16:creationId xmlns:a16="http://schemas.microsoft.com/office/drawing/2014/main" id="{DD9B895A-2B96-A7EE-40E9-790B0F9CDD8F}"/>
              </a:ext>
            </a:extLst>
          </p:cNvPr>
          <p:cNvGrpSpPr/>
          <p:nvPr/>
        </p:nvGrpSpPr>
        <p:grpSpPr>
          <a:xfrm>
            <a:off x="1070106" y="2774715"/>
            <a:ext cx="10324931" cy="3406863"/>
            <a:chOff x="14542019" y="2874177"/>
            <a:chExt cx="10324931" cy="3406863"/>
          </a:xfrm>
        </p:grpSpPr>
        <p:sp>
          <p:nvSpPr>
            <p:cNvPr id="10" name="TextBox 9">
              <a:extLst>
                <a:ext uri="{FF2B5EF4-FFF2-40B4-BE49-F238E27FC236}">
                  <a16:creationId xmlns:a16="http://schemas.microsoft.com/office/drawing/2014/main" id="{BDDBE554-6466-C152-03CC-C331D4A6B362}"/>
                </a:ext>
              </a:extLst>
            </p:cNvPr>
            <p:cNvSpPr txBox="1"/>
            <p:nvPr/>
          </p:nvSpPr>
          <p:spPr>
            <a:xfrm>
              <a:off x="16761380" y="2874177"/>
              <a:ext cx="5613065"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Project 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37D3025-DC1F-454A-3B43-0BAA5857E355}"/>
                </a:ext>
              </a:extLst>
            </p:cNvPr>
            <p:cNvSpPr txBox="1"/>
            <p:nvPr/>
          </p:nvSpPr>
          <p:spPr>
            <a:xfrm>
              <a:off x="14542019" y="4180272"/>
              <a:ext cx="10324931" cy="2100768"/>
            </a:xfrm>
            <a:prstGeom prst="rect">
              <a:avLst/>
            </a:prstGeom>
            <a:noFill/>
          </p:spPr>
          <p:txBody>
            <a:bodyPr wrap="square" rtlCol="0">
              <a:spAutoFit/>
            </a:bodyPr>
            <a:lstStyle/>
            <a:p>
              <a:pPr algn="just"/>
              <a:r>
                <a:rPr lang="en-US" sz="1800" dirty="0">
                  <a:solidFill>
                    <a:schemeClr val="bg1"/>
                  </a:solidFill>
                  <a:effectLst/>
                  <a:latin typeface="Times New Roman" panose="02020603050405020304" pitchFamily="18" charset="0"/>
                  <a:ea typeface="Times New Roman" panose="02020603050405020304" pitchFamily="18" charset="0"/>
                </a:rPr>
                <a:t>The Online Toll Gate Application streamlines toll payments by offering a user-friendly web interface for vehicle registration, payment processing, and transaction record searching.</a:t>
              </a:r>
              <a:r>
                <a:rPr lang="en-IN" sz="1800" dirty="0">
                  <a:solidFill>
                    <a:schemeClr val="bg1"/>
                  </a:solidFill>
                  <a:effectLst/>
                  <a:latin typeface="Times New Roman" panose="02020603050405020304" pitchFamily="18" charset="0"/>
                  <a:ea typeface="Times New Roman" panose="02020603050405020304" pitchFamily="18" charset="0"/>
                </a:rPr>
                <a:t> The application includes:</a:t>
              </a:r>
            </a:p>
            <a:p>
              <a:pPr algn="just">
                <a:lnSpc>
                  <a:spcPct val="107000"/>
                </a:lnSpc>
                <a:spcBef>
                  <a:spcPts val="1200"/>
                </a:spcBef>
                <a:spcAft>
                  <a:spcPts val="200"/>
                </a:spcAft>
              </a:pPr>
              <a:r>
                <a:rPr lang="en-US" sz="1800" b="1" dirty="0">
                  <a:solidFill>
                    <a:schemeClr val="bg1"/>
                  </a:solidFill>
                  <a:effectLst/>
                  <a:latin typeface="Calibri" panose="020F0502020204030204" pitchFamily="34" charset="0"/>
                </a:rPr>
                <a:t>Proposed Method</a:t>
              </a:r>
              <a:endParaRPr lang="en-IN" sz="1800" b="1" dirty="0">
                <a:solidFill>
                  <a:schemeClr val="bg1"/>
                </a:solidFill>
                <a:effectLst/>
                <a:latin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Frontend Development</a:t>
              </a:r>
              <a:r>
                <a:rPr lang="en-US" sz="1800" dirty="0">
                  <a:solidFill>
                    <a:schemeClr val="bg1"/>
                  </a:solidFill>
                  <a:effectLst/>
                  <a:latin typeface="Calibri" panose="020F0502020204030204" pitchFamily="34" charset="0"/>
                  <a:ea typeface="Calibri" panose="020F0502020204030204" pitchFamily="34" charset="0"/>
                </a:rPr>
                <a:t>: Utilizing Visual Studio for designing responsive and intuitive user interfaces.</a:t>
              </a:r>
              <a:endParaRPr lang="en-IN" sz="1800" dirty="0">
                <a:solidFill>
                  <a:schemeClr val="bg1"/>
                </a:solidFill>
                <a:effectLst/>
                <a:latin typeface="Calibri" panose="020F0502020204030204" pitchFamily="34" charset="0"/>
                <a:ea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Backend Development</a:t>
              </a:r>
              <a:r>
                <a:rPr lang="en-US" sz="1800" dirty="0">
                  <a:solidFill>
                    <a:schemeClr val="bg1"/>
                  </a:solidFill>
                  <a:effectLst/>
                  <a:latin typeface="Calibri" panose="020F0502020204030204" pitchFamily="34" charset="0"/>
                  <a:ea typeface="Calibri" panose="020F0502020204030204" pitchFamily="34" charset="0"/>
                </a:rPr>
                <a:t>: Using XAMPP stack (Apache, MySQL, PHP) to handle server-side scripting, database management via phpMyAdmin, and ensuring secure data storage and retrieval.</a:t>
              </a:r>
              <a:endParaRPr lang="en-IN" sz="1800" dirty="0">
                <a:solidFill>
                  <a:schemeClr val="bg1"/>
                </a:solidFill>
                <a:effectLst/>
                <a:latin typeface="Calibri" panose="020F0502020204030204" pitchFamily="34" charset="0"/>
                <a:ea typeface="Calibri" panose="020F0502020204030204" pitchFamily="34" charset="0"/>
              </a:endParaRPr>
            </a:p>
          </p:txBody>
        </p:sp>
      </p:grpSp>
      <p:pic>
        <p:nvPicPr>
          <p:cNvPr id="12" name="Picture 11">
            <a:extLst>
              <a:ext uri="{FF2B5EF4-FFF2-40B4-BE49-F238E27FC236}">
                <a16:creationId xmlns:a16="http://schemas.microsoft.com/office/drawing/2014/main" id="{F8E233F3-1D77-C2D0-71E5-13D2936A3E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18071" y="-233842"/>
            <a:ext cx="3429000" cy="3429000"/>
          </a:xfrm>
          <a:prstGeom prst="rect">
            <a:avLst/>
          </a:prstGeom>
        </p:spPr>
      </p:pic>
      <p:sp>
        <p:nvSpPr>
          <p:cNvPr id="16" name="Oval 15">
            <a:extLst>
              <a:ext uri="{FF2B5EF4-FFF2-40B4-BE49-F238E27FC236}">
                <a16:creationId xmlns:a16="http://schemas.microsoft.com/office/drawing/2014/main" id="{9F9D2199-ADAA-3B3C-AB3B-5EA46AFAFC5E}"/>
              </a:ext>
            </a:extLst>
          </p:cNvPr>
          <p:cNvSpPr/>
          <p:nvPr/>
        </p:nvSpPr>
        <p:spPr>
          <a:xfrm>
            <a:off x="-7719898" y="2062471"/>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Straight Connector 17">
            <a:extLst>
              <a:ext uri="{FF2B5EF4-FFF2-40B4-BE49-F238E27FC236}">
                <a16:creationId xmlns:a16="http://schemas.microsoft.com/office/drawing/2014/main" id="{62F6FC04-CA12-B1B5-56A6-A722EDE774BF}"/>
              </a:ext>
            </a:extLst>
          </p:cNvPr>
          <p:cNvCxnSpPr>
            <a:cxnSpLocks/>
            <a:stCxn id="16" idx="6"/>
          </p:cNvCxnSpPr>
          <p:nvPr/>
        </p:nvCxnSpPr>
        <p:spPr>
          <a:xfrm>
            <a:off x="-7315370" y="2264735"/>
            <a:ext cx="34351130" cy="14701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55F6E669-CDAB-476C-E059-874E386471EB}"/>
              </a:ext>
            </a:extLst>
          </p:cNvPr>
          <p:cNvSpPr/>
          <p:nvPr/>
        </p:nvSpPr>
        <p:spPr>
          <a:xfrm>
            <a:off x="5893736" y="2106237"/>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21D2AFC0-D75C-E899-B139-45E56C38D1F3}"/>
              </a:ext>
            </a:extLst>
          </p:cNvPr>
          <p:cNvSpPr/>
          <p:nvPr/>
        </p:nvSpPr>
        <p:spPr>
          <a:xfrm>
            <a:off x="22621455" y="2226257"/>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11054C2C-382D-F34A-940B-3B041E83C7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81219" y="-234441"/>
            <a:ext cx="3429000" cy="3429000"/>
          </a:xfrm>
          <a:prstGeom prst="rect">
            <a:avLst/>
          </a:prstGeom>
        </p:spPr>
      </p:pic>
      <p:grpSp>
        <p:nvGrpSpPr>
          <p:cNvPr id="14" name="Group 13">
            <a:extLst>
              <a:ext uri="{FF2B5EF4-FFF2-40B4-BE49-F238E27FC236}">
                <a16:creationId xmlns:a16="http://schemas.microsoft.com/office/drawing/2014/main" id="{B30166A2-119F-C10D-6616-A1DC9CCD927A}"/>
              </a:ext>
            </a:extLst>
          </p:cNvPr>
          <p:cNvGrpSpPr/>
          <p:nvPr/>
        </p:nvGrpSpPr>
        <p:grpSpPr>
          <a:xfrm>
            <a:off x="17029408" y="2758654"/>
            <a:ext cx="11786755" cy="4203333"/>
            <a:chOff x="1574804" y="2719226"/>
            <a:chExt cx="8602395" cy="4203333"/>
          </a:xfrm>
        </p:grpSpPr>
        <p:sp>
          <p:nvSpPr>
            <p:cNvPr id="15" name="TextBox 14">
              <a:extLst>
                <a:ext uri="{FF2B5EF4-FFF2-40B4-BE49-F238E27FC236}">
                  <a16:creationId xmlns:a16="http://schemas.microsoft.com/office/drawing/2014/main" id="{4C9C01A3-A913-FE51-B297-02DDCA9E411E}"/>
                </a:ext>
              </a:extLst>
            </p:cNvPr>
            <p:cNvSpPr txBox="1"/>
            <p:nvPr/>
          </p:nvSpPr>
          <p:spPr>
            <a:xfrm>
              <a:off x="3626490" y="2719226"/>
              <a:ext cx="432607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Problem 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6287D8DC-4278-D117-245C-6E53A7CA9269}"/>
                </a:ext>
              </a:extLst>
            </p:cNvPr>
            <p:cNvSpPr txBox="1"/>
            <p:nvPr/>
          </p:nvSpPr>
          <p:spPr>
            <a:xfrm>
              <a:off x="1574804" y="3500147"/>
              <a:ext cx="8602395" cy="3422412"/>
            </a:xfrm>
            <a:prstGeom prst="rect">
              <a:avLst/>
            </a:prstGeom>
            <a:noFill/>
          </p:spPr>
          <p:txBody>
            <a:bodyPr wrap="square" rtlCol="0">
              <a:spAutoFit/>
            </a:bodyPr>
            <a:lstStyle/>
            <a:p>
              <a:pPr algn="ctr">
                <a:spcAft>
                  <a:spcPts val="33"/>
                </a:spcAft>
              </a:pPr>
              <a:r>
                <a:rPr lang="en-IN" sz="1800" b="1" dirty="0">
                  <a:solidFill>
                    <a:schemeClr val="bg1"/>
                  </a:solidFill>
                  <a:effectLst/>
                  <a:latin typeface="Times New Roman" panose="02020603050405020304" pitchFamily="18" charset="0"/>
                  <a:ea typeface="Calibri" panose="020F0502020204030204" pitchFamily="34" charset="0"/>
                </a:rPr>
                <a:t>Existing System</a:t>
              </a:r>
            </a:p>
            <a:p>
              <a:pPr algn="ctr">
                <a:lnSpc>
                  <a:spcPct val="107000"/>
                </a:lnSpc>
                <a:spcAft>
                  <a:spcPts val="30"/>
                </a:spcAft>
              </a:pPr>
              <a:r>
                <a:rPr lang="en-IN" sz="1800" dirty="0">
                  <a:solidFill>
                    <a:schemeClr val="bg1"/>
                  </a:solidFill>
                  <a:effectLst/>
                  <a:latin typeface="Times New Roman" panose="02020603050405020304" pitchFamily="18" charset="0"/>
                  <a:ea typeface="Calibri" panose="020F0502020204030204" pitchFamily="34" charset="0"/>
                </a:rPr>
                <a:t>The existing manual toll payment systems are fraught with inefficiencies that impede smooth travel experiences for commuters. Long wait times at toll booths are a common problem, as the manual process of collecting tolls slows down traffic flow and leads to extended queues. This not only causes delays but also results in increased fuel consumption and higher emissions due to idling vehicles, contributing to environmental pollution.</a:t>
              </a:r>
            </a:p>
            <a:p>
              <a:pPr algn="ctr">
                <a:lnSpc>
                  <a:spcPct val="107000"/>
                </a:lnSpc>
                <a:spcAft>
                  <a:spcPts val="30"/>
                </a:spcAft>
              </a:pPr>
              <a:r>
                <a:rPr lang="en-IN" b="1" dirty="0">
                  <a:solidFill>
                    <a:schemeClr val="bg1"/>
                  </a:solidFill>
                  <a:latin typeface="Times New Roman" panose="02020603050405020304" pitchFamily="18" charset="0"/>
                  <a:ea typeface="Calibri" panose="020F0502020204030204" pitchFamily="34" charset="0"/>
                </a:rPr>
                <a:t>Proposed System</a:t>
              </a:r>
            </a:p>
            <a:p>
              <a:pPr algn="ctr">
                <a:lnSpc>
                  <a:spcPct val="107000"/>
                </a:lnSpc>
                <a:spcAft>
                  <a:spcPts val="30"/>
                </a:spcAft>
              </a:pPr>
              <a:r>
                <a:rPr lang="en-US" sz="1800" dirty="0">
                  <a:solidFill>
                    <a:schemeClr val="bg1"/>
                  </a:solidFill>
                  <a:effectLst/>
                  <a:latin typeface="Times New Roman" panose="02020603050405020304" pitchFamily="18" charset="0"/>
                  <a:ea typeface="Calibri" panose="020F0502020204030204" pitchFamily="34" charset="0"/>
                </a:rPr>
                <a:t>. The system features user registration and authentication, ensuring secure access and data protection. It includes a responsive design for compatibility across devices and utilizes a robust architecture with a MySQL database, PHP for server-side processing, and HTML, CSS, and JavaScript for a user-friendly interface. This centralized platform will streamline toll collection, reduce time spent at toll gates, and offer a secure, modern solution for toll management.</a:t>
              </a:r>
              <a:endParaRPr lang="en-IN" sz="1800" dirty="0">
                <a:solidFill>
                  <a:schemeClr val="bg1"/>
                </a:solidFill>
                <a:effectLst/>
                <a:latin typeface="Calibri" panose="020F0502020204030204" pitchFamily="34" charset="0"/>
                <a:ea typeface="Calibri" panose="020F0502020204030204" pitchFamily="34" charset="0"/>
              </a:endParaRPr>
            </a:p>
            <a:p>
              <a:pPr algn="ctr">
                <a:lnSpc>
                  <a:spcPct val="107000"/>
                </a:lnSpc>
                <a:spcAft>
                  <a:spcPts val="30"/>
                </a:spcAft>
              </a:pPr>
              <a:endParaRPr lang="en-IN" sz="1800" b="1" dirty="0">
                <a:solidFill>
                  <a:schemeClr val="bg1"/>
                </a:solidFill>
                <a:effectLst/>
                <a:latin typeface="Calibri" panose="020F0502020204030204" pitchFamily="34" charset="0"/>
                <a:ea typeface="Calibri" panose="020F0502020204030204" pitchFamily="34" charset="0"/>
              </a:endParaRPr>
            </a:p>
          </p:txBody>
        </p:sp>
      </p:grpSp>
    </p:spTree>
    <p:extLst>
      <p:ext uri="{BB962C8B-B14F-4D97-AF65-F5344CB8AC3E}">
        <p14:creationId xmlns:p14="http://schemas.microsoft.com/office/powerpoint/2010/main" val="16082034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6">
            <a:extLst>
              <a:ext uri="{FF2B5EF4-FFF2-40B4-BE49-F238E27FC236}">
                <a16:creationId xmlns:a16="http://schemas.microsoft.com/office/drawing/2014/main" id="{75154FD2-7937-2454-3423-59032604DFAB}"/>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l="4243" r="4243"/>
          <a:stretch/>
        </p:blipFill>
        <p:spPr bwMode="auto">
          <a:xfrm>
            <a:off x="14091902" y="-192620"/>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2" name="Picture 6">
            <a:extLst>
              <a:ext uri="{FF2B5EF4-FFF2-40B4-BE49-F238E27FC236}">
                <a16:creationId xmlns:a16="http://schemas.microsoft.com/office/drawing/2014/main" id="{CC9469DA-7CF5-3BF6-8D3F-F175280D8979}"/>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t="1057" b="1057"/>
          <a:stretch/>
        </p:blipFill>
        <p:spPr bwMode="auto">
          <a:xfrm>
            <a:off x="-11765" y="-265046"/>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3" name="Picture 6">
            <a:extLst>
              <a:ext uri="{FF2B5EF4-FFF2-40B4-BE49-F238E27FC236}">
                <a16:creationId xmlns:a16="http://schemas.microsoft.com/office/drawing/2014/main" id="{55517000-B4C5-9639-E529-4BA7A7331870}"/>
              </a:ext>
            </a:extLst>
          </p:cNvPr>
          <p:cNvPicPr>
            <a:picLocks noChangeAspect="1" noChangeArrowheads="1"/>
          </p:cNvPicPr>
          <p:nvPr/>
        </p:nvPicPr>
        <p:blipFill>
          <a:blip r:embed="rId4">
            <a:alphaModFix amt="25000"/>
            <a:extLst>
              <a:ext uri="{28A0092B-C50C-407E-A947-70E740481C1C}">
                <a14:useLocalDpi xmlns:a14="http://schemas.microsoft.com/office/drawing/2010/main" val="0"/>
              </a:ext>
            </a:extLst>
          </a:blip>
          <a:srcRect t="9022" b="9022"/>
          <a:stretch/>
        </p:blipFill>
        <p:spPr bwMode="auto">
          <a:xfrm>
            <a:off x="-13782839" y="-422946"/>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DD9B895A-2B96-A7EE-40E9-790B0F9CDD8F}"/>
              </a:ext>
            </a:extLst>
          </p:cNvPr>
          <p:cNvGrpSpPr/>
          <p:nvPr/>
        </p:nvGrpSpPr>
        <p:grpSpPr>
          <a:xfrm>
            <a:off x="-12335679" y="2605638"/>
            <a:ext cx="10324931" cy="3363463"/>
            <a:chOff x="14542019" y="2917577"/>
            <a:chExt cx="10324931" cy="3363463"/>
          </a:xfrm>
        </p:grpSpPr>
        <p:sp>
          <p:nvSpPr>
            <p:cNvPr id="10" name="TextBox 9">
              <a:extLst>
                <a:ext uri="{FF2B5EF4-FFF2-40B4-BE49-F238E27FC236}">
                  <a16:creationId xmlns:a16="http://schemas.microsoft.com/office/drawing/2014/main" id="{BDDBE554-6466-C152-03CC-C331D4A6B362}"/>
                </a:ext>
              </a:extLst>
            </p:cNvPr>
            <p:cNvSpPr txBox="1"/>
            <p:nvPr/>
          </p:nvSpPr>
          <p:spPr>
            <a:xfrm>
              <a:off x="16300330" y="2917577"/>
              <a:ext cx="5792822"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Project 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37D3025-DC1F-454A-3B43-0BAA5857E355}"/>
                </a:ext>
              </a:extLst>
            </p:cNvPr>
            <p:cNvSpPr txBox="1"/>
            <p:nvPr/>
          </p:nvSpPr>
          <p:spPr>
            <a:xfrm>
              <a:off x="14542019" y="4180272"/>
              <a:ext cx="10324931" cy="2100768"/>
            </a:xfrm>
            <a:prstGeom prst="rect">
              <a:avLst/>
            </a:prstGeom>
            <a:noFill/>
          </p:spPr>
          <p:txBody>
            <a:bodyPr wrap="square" rtlCol="0">
              <a:spAutoFit/>
            </a:bodyPr>
            <a:lstStyle/>
            <a:p>
              <a:pPr algn="just"/>
              <a:r>
                <a:rPr lang="en-US" sz="1800" dirty="0">
                  <a:solidFill>
                    <a:schemeClr val="bg1"/>
                  </a:solidFill>
                  <a:effectLst/>
                  <a:latin typeface="Times New Roman" panose="02020603050405020304" pitchFamily="18" charset="0"/>
                  <a:ea typeface="Times New Roman" panose="02020603050405020304" pitchFamily="18" charset="0"/>
                </a:rPr>
                <a:t>The Online Toll Gate Application streamlines toll payments by offering a user-friendly web interface for vehicle registration, payment processing, and transaction record searching.</a:t>
              </a:r>
              <a:r>
                <a:rPr lang="en-IN" sz="1800" dirty="0">
                  <a:solidFill>
                    <a:schemeClr val="bg1"/>
                  </a:solidFill>
                  <a:effectLst/>
                  <a:latin typeface="Times New Roman" panose="02020603050405020304" pitchFamily="18" charset="0"/>
                  <a:ea typeface="Times New Roman" panose="02020603050405020304" pitchFamily="18" charset="0"/>
                </a:rPr>
                <a:t> The application includes:</a:t>
              </a:r>
            </a:p>
            <a:p>
              <a:pPr algn="just">
                <a:lnSpc>
                  <a:spcPct val="107000"/>
                </a:lnSpc>
                <a:spcBef>
                  <a:spcPts val="1200"/>
                </a:spcBef>
                <a:spcAft>
                  <a:spcPts val="200"/>
                </a:spcAft>
              </a:pPr>
              <a:r>
                <a:rPr lang="en-US" sz="1800" b="1" dirty="0">
                  <a:solidFill>
                    <a:schemeClr val="bg1"/>
                  </a:solidFill>
                  <a:effectLst/>
                  <a:latin typeface="Calibri" panose="020F0502020204030204" pitchFamily="34" charset="0"/>
                </a:rPr>
                <a:t>Proposed Method</a:t>
              </a:r>
              <a:endParaRPr lang="en-IN" sz="1800" b="1" dirty="0">
                <a:solidFill>
                  <a:schemeClr val="bg1"/>
                </a:solidFill>
                <a:effectLst/>
                <a:latin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Frontend Development</a:t>
              </a:r>
              <a:r>
                <a:rPr lang="en-US" sz="1800" dirty="0">
                  <a:solidFill>
                    <a:schemeClr val="bg1"/>
                  </a:solidFill>
                  <a:effectLst/>
                  <a:latin typeface="Calibri" panose="020F0502020204030204" pitchFamily="34" charset="0"/>
                  <a:ea typeface="Calibri" panose="020F0502020204030204" pitchFamily="34" charset="0"/>
                </a:rPr>
                <a:t>: Utilizing Visual Studio for designing responsive and intuitive user interfaces.</a:t>
              </a:r>
              <a:endParaRPr lang="en-IN" sz="1800" dirty="0">
                <a:solidFill>
                  <a:schemeClr val="bg1"/>
                </a:solidFill>
                <a:effectLst/>
                <a:latin typeface="Calibri" panose="020F0502020204030204" pitchFamily="34" charset="0"/>
                <a:ea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Backend Development</a:t>
              </a:r>
              <a:r>
                <a:rPr lang="en-US" sz="1800" dirty="0">
                  <a:solidFill>
                    <a:schemeClr val="bg1"/>
                  </a:solidFill>
                  <a:effectLst/>
                  <a:latin typeface="Calibri" panose="020F0502020204030204" pitchFamily="34" charset="0"/>
                  <a:ea typeface="Calibri" panose="020F0502020204030204" pitchFamily="34" charset="0"/>
                </a:rPr>
                <a:t>: Using XAMPP stack (Apache, MySQL, PHP) to handle server-side scripting, database management via phpMyAdmin, and ensuring secure data storage and retrieval.</a:t>
              </a:r>
              <a:endParaRPr lang="en-IN" sz="1800" dirty="0">
                <a:solidFill>
                  <a:schemeClr val="bg1"/>
                </a:solidFill>
                <a:effectLst/>
                <a:latin typeface="Calibri" panose="020F0502020204030204" pitchFamily="34" charset="0"/>
                <a:ea typeface="Calibri" panose="020F0502020204030204" pitchFamily="34" charset="0"/>
              </a:endParaRPr>
            </a:p>
          </p:txBody>
        </p:sp>
      </p:grpSp>
      <p:pic>
        <p:nvPicPr>
          <p:cNvPr id="12" name="Picture 11">
            <a:extLst>
              <a:ext uri="{FF2B5EF4-FFF2-40B4-BE49-F238E27FC236}">
                <a16:creationId xmlns:a16="http://schemas.microsoft.com/office/drawing/2014/main" id="{F8E233F3-1D77-C2D0-71E5-13D2936A3E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67327" y="-192620"/>
            <a:ext cx="3429000" cy="3429000"/>
          </a:xfrm>
          <a:prstGeom prst="rect">
            <a:avLst/>
          </a:prstGeom>
        </p:spPr>
      </p:pic>
      <p:sp>
        <p:nvSpPr>
          <p:cNvPr id="16" name="Oval 15">
            <a:extLst>
              <a:ext uri="{FF2B5EF4-FFF2-40B4-BE49-F238E27FC236}">
                <a16:creationId xmlns:a16="http://schemas.microsoft.com/office/drawing/2014/main" id="{9F9D2199-ADAA-3B3C-AB3B-5EA46AFAFC5E}"/>
              </a:ext>
            </a:extLst>
          </p:cNvPr>
          <p:cNvSpPr/>
          <p:nvPr/>
        </p:nvSpPr>
        <p:spPr>
          <a:xfrm>
            <a:off x="-7719898" y="2062471"/>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Straight Connector 17">
            <a:extLst>
              <a:ext uri="{FF2B5EF4-FFF2-40B4-BE49-F238E27FC236}">
                <a16:creationId xmlns:a16="http://schemas.microsoft.com/office/drawing/2014/main" id="{62F6FC04-CA12-B1B5-56A6-A722EDE774BF}"/>
              </a:ext>
            </a:extLst>
          </p:cNvPr>
          <p:cNvCxnSpPr>
            <a:cxnSpLocks/>
          </p:cNvCxnSpPr>
          <p:nvPr/>
        </p:nvCxnSpPr>
        <p:spPr>
          <a:xfrm>
            <a:off x="-21092327" y="2266683"/>
            <a:ext cx="48402407" cy="2071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55F6E669-CDAB-476C-E059-874E386471EB}"/>
              </a:ext>
            </a:extLst>
          </p:cNvPr>
          <p:cNvSpPr/>
          <p:nvPr/>
        </p:nvSpPr>
        <p:spPr>
          <a:xfrm>
            <a:off x="-7883221" y="2108185"/>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21D2AFC0-D75C-E899-B139-45E56C38D1F3}"/>
              </a:ext>
            </a:extLst>
          </p:cNvPr>
          <p:cNvSpPr/>
          <p:nvPr/>
        </p:nvSpPr>
        <p:spPr>
          <a:xfrm>
            <a:off x="5893736" y="2117060"/>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7" name="Group 16">
            <a:extLst>
              <a:ext uri="{FF2B5EF4-FFF2-40B4-BE49-F238E27FC236}">
                <a16:creationId xmlns:a16="http://schemas.microsoft.com/office/drawing/2014/main" id="{D94C01A4-CF7A-05E5-15EA-765E4C6E1677}"/>
              </a:ext>
            </a:extLst>
          </p:cNvPr>
          <p:cNvGrpSpPr/>
          <p:nvPr/>
        </p:nvGrpSpPr>
        <p:grpSpPr>
          <a:xfrm>
            <a:off x="320827" y="2546747"/>
            <a:ext cx="11786755" cy="4203333"/>
            <a:chOff x="1574804" y="2719226"/>
            <a:chExt cx="8602395" cy="4203333"/>
          </a:xfrm>
        </p:grpSpPr>
        <p:sp>
          <p:nvSpPr>
            <p:cNvPr id="19" name="TextBox 18">
              <a:extLst>
                <a:ext uri="{FF2B5EF4-FFF2-40B4-BE49-F238E27FC236}">
                  <a16:creationId xmlns:a16="http://schemas.microsoft.com/office/drawing/2014/main" id="{5F2AA2EE-BFDC-7E52-6FAE-8F5B5E14AFC3}"/>
                </a:ext>
              </a:extLst>
            </p:cNvPr>
            <p:cNvSpPr txBox="1"/>
            <p:nvPr/>
          </p:nvSpPr>
          <p:spPr>
            <a:xfrm>
              <a:off x="3626490" y="2719226"/>
              <a:ext cx="432607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Problem 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81C869A1-F6AA-CF27-AACE-B3B7FB95E01B}"/>
                </a:ext>
              </a:extLst>
            </p:cNvPr>
            <p:cNvSpPr txBox="1"/>
            <p:nvPr/>
          </p:nvSpPr>
          <p:spPr>
            <a:xfrm>
              <a:off x="1574804" y="3500147"/>
              <a:ext cx="8602395" cy="3422412"/>
            </a:xfrm>
            <a:prstGeom prst="rect">
              <a:avLst/>
            </a:prstGeom>
            <a:noFill/>
          </p:spPr>
          <p:txBody>
            <a:bodyPr wrap="square" rtlCol="0">
              <a:spAutoFit/>
            </a:bodyPr>
            <a:lstStyle/>
            <a:p>
              <a:pPr algn="ctr">
                <a:spcAft>
                  <a:spcPts val="33"/>
                </a:spcAft>
              </a:pPr>
              <a:r>
                <a:rPr lang="en-IN" sz="1800" b="1" dirty="0">
                  <a:solidFill>
                    <a:schemeClr val="bg1"/>
                  </a:solidFill>
                  <a:effectLst/>
                  <a:latin typeface="Times New Roman" panose="02020603050405020304" pitchFamily="18" charset="0"/>
                  <a:ea typeface="Calibri" panose="020F0502020204030204" pitchFamily="34" charset="0"/>
                </a:rPr>
                <a:t>Existing System</a:t>
              </a:r>
            </a:p>
            <a:p>
              <a:pPr algn="ctr">
                <a:lnSpc>
                  <a:spcPct val="107000"/>
                </a:lnSpc>
                <a:spcAft>
                  <a:spcPts val="30"/>
                </a:spcAft>
              </a:pPr>
              <a:r>
                <a:rPr lang="en-IN" sz="1800" dirty="0">
                  <a:solidFill>
                    <a:schemeClr val="bg1"/>
                  </a:solidFill>
                  <a:effectLst/>
                  <a:latin typeface="Times New Roman" panose="02020603050405020304" pitchFamily="18" charset="0"/>
                  <a:ea typeface="Calibri" panose="020F0502020204030204" pitchFamily="34" charset="0"/>
                </a:rPr>
                <a:t>The existing manual toll payment systems are fraught with inefficiencies that impede smooth travel experiences for commuters. Long wait times at toll booths are a common problem, as the manual process of collecting tolls slows down traffic flow and leads to extended queues. This not only causes delays but also results in increased fuel consumption and higher emissions due to idling vehicles, contributing to environmental pollution.</a:t>
              </a:r>
            </a:p>
            <a:p>
              <a:pPr algn="ctr">
                <a:lnSpc>
                  <a:spcPct val="107000"/>
                </a:lnSpc>
                <a:spcAft>
                  <a:spcPts val="30"/>
                </a:spcAft>
              </a:pPr>
              <a:r>
                <a:rPr lang="en-IN" b="1" dirty="0">
                  <a:solidFill>
                    <a:schemeClr val="bg1"/>
                  </a:solidFill>
                  <a:latin typeface="Times New Roman" panose="02020603050405020304" pitchFamily="18" charset="0"/>
                  <a:ea typeface="Calibri" panose="020F0502020204030204" pitchFamily="34" charset="0"/>
                </a:rPr>
                <a:t>Proposed System</a:t>
              </a:r>
            </a:p>
            <a:p>
              <a:pPr algn="ctr">
                <a:lnSpc>
                  <a:spcPct val="107000"/>
                </a:lnSpc>
                <a:spcAft>
                  <a:spcPts val="30"/>
                </a:spcAft>
              </a:pPr>
              <a:r>
                <a:rPr lang="en-US" sz="1800" dirty="0">
                  <a:solidFill>
                    <a:schemeClr val="bg1"/>
                  </a:solidFill>
                  <a:effectLst/>
                  <a:latin typeface="Times New Roman" panose="02020603050405020304" pitchFamily="18" charset="0"/>
                  <a:ea typeface="Calibri" panose="020F0502020204030204" pitchFamily="34" charset="0"/>
                </a:rPr>
                <a:t>. The system features user registration and authentication, ensuring secure access and data protection. It includes a responsive design for compatibility across devices and utilizes a robust architecture with a MySQL database, PHP for server-side processing, and HTML, CSS, and JavaScript for a user-friendly interface. This centralized platform will streamline toll collection, reduce time spent at toll gates, and offer a secure, modern solution for toll management.</a:t>
              </a:r>
              <a:endParaRPr lang="en-IN" sz="1800" dirty="0">
                <a:solidFill>
                  <a:schemeClr val="bg1"/>
                </a:solidFill>
                <a:effectLst/>
                <a:latin typeface="Calibri" panose="020F0502020204030204" pitchFamily="34" charset="0"/>
                <a:ea typeface="Calibri" panose="020F0502020204030204" pitchFamily="34" charset="0"/>
              </a:endParaRPr>
            </a:p>
            <a:p>
              <a:pPr algn="ctr">
                <a:lnSpc>
                  <a:spcPct val="107000"/>
                </a:lnSpc>
                <a:spcAft>
                  <a:spcPts val="30"/>
                </a:spcAft>
              </a:pPr>
              <a:endParaRPr lang="en-IN" sz="1800" b="1" dirty="0">
                <a:solidFill>
                  <a:schemeClr val="bg1"/>
                </a:solidFill>
                <a:effectLst/>
                <a:latin typeface="Calibri" panose="020F0502020204030204" pitchFamily="34" charset="0"/>
                <a:ea typeface="Calibri" panose="020F0502020204030204" pitchFamily="34" charset="0"/>
              </a:endParaRPr>
            </a:p>
          </p:txBody>
        </p:sp>
      </p:grpSp>
      <p:pic>
        <p:nvPicPr>
          <p:cNvPr id="9" name="Picture 8">
            <a:extLst>
              <a:ext uri="{FF2B5EF4-FFF2-40B4-BE49-F238E27FC236}">
                <a16:creationId xmlns:a16="http://schemas.microsoft.com/office/drawing/2014/main" id="{CB2ADC8F-F028-BA63-D9D9-BA392C79A4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856339" y="-101332"/>
            <a:ext cx="3429000" cy="3429000"/>
          </a:xfrm>
          <a:prstGeom prst="rect">
            <a:avLst/>
          </a:prstGeom>
        </p:spPr>
      </p:pic>
      <p:sp>
        <p:nvSpPr>
          <p:cNvPr id="15" name="Oval 14">
            <a:extLst>
              <a:ext uri="{FF2B5EF4-FFF2-40B4-BE49-F238E27FC236}">
                <a16:creationId xmlns:a16="http://schemas.microsoft.com/office/drawing/2014/main" id="{DA294BF1-C3EA-C184-71E0-B45DFF11B92F}"/>
              </a:ext>
            </a:extLst>
          </p:cNvPr>
          <p:cNvSpPr/>
          <p:nvPr/>
        </p:nvSpPr>
        <p:spPr>
          <a:xfrm>
            <a:off x="20368575" y="2189486"/>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9BD770F5-D626-228A-BCC2-8CCF793CB3EB}"/>
              </a:ext>
            </a:extLst>
          </p:cNvPr>
          <p:cNvGrpSpPr/>
          <p:nvPr/>
        </p:nvGrpSpPr>
        <p:grpSpPr>
          <a:xfrm>
            <a:off x="16269642" y="2880941"/>
            <a:ext cx="8602395" cy="2902855"/>
            <a:chOff x="1675707" y="2980994"/>
            <a:chExt cx="8602395" cy="2902855"/>
          </a:xfrm>
        </p:grpSpPr>
        <p:sp>
          <p:nvSpPr>
            <p:cNvPr id="25" name="TextBox 24">
              <a:extLst>
                <a:ext uri="{FF2B5EF4-FFF2-40B4-BE49-F238E27FC236}">
                  <a16:creationId xmlns:a16="http://schemas.microsoft.com/office/drawing/2014/main" id="{B44259DD-0A70-DDAB-8549-F91B699B95CB}"/>
                </a:ext>
              </a:extLst>
            </p:cNvPr>
            <p:cNvSpPr txBox="1"/>
            <p:nvPr/>
          </p:nvSpPr>
          <p:spPr>
            <a:xfrm>
              <a:off x="3635398" y="2980994"/>
              <a:ext cx="4683012"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User Operations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33D09397-5DB1-32AE-5C73-5D2A1D945080}"/>
                </a:ext>
              </a:extLst>
            </p:cNvPr>
            <p:cNvSpPr txBox="1"/>
            <p:nvPr/>
          </p:nvSpPr>
          <p:spPr>
            <a:xfrm>
              <a:off x="1675707" y="4311431"/>
              <a:ext cx="8602395" cy="1572418"/>
            </a:xfrm>
            <a:prstGeom prst="rect">
              <a:avLst/>
            </a:prstGeom>
            <a:noFill/>
          </p:spPr>
          <p:txBody>
            <a:bodyPr wrap="square" rtlCol="0">
              <a:spAutoFit/>
            </a:bodyPr>
            <a:lstStyle/>
            <a:p>
              <a:pPr marL="285750" indent="-285750" algn="ctr">
                <a:lnSpc>
                  <a:spcPct val="107000"/>
                </a:lnSpc>
                <a:spcAft>
                  <a:spcPts val="800"/>
                </a:spcAft>
                <a:buFont typeface="Arial" panose="020B0604020202020204" pitchFamily="34" charset="0"/>
                <a:buChar char="•"/>
              </a:pPr>
              <a:r>
                <a:rPr lang="en-IN" sz="1800" dirty="0">
                  <a:solidFill>
                    <a:schemeClr val="bg1"/>
                  </a:solidFill>
                  <a:effectLst/>
                  <a:latin typeface="Times New Roman" panose="02020603050405020304" pitchFamily="18" charset="0"/>
                  <a:ea typeface="Calibri" panose="020F0502020204030204" pitchFamily="34" charset="0"/>
                </a:rPr>
                <a:t>Apply for Toll</a:t>
              </a:r>
            </a:p>
            <a:p>
              <a:pPr marL="285750" indent="-285750" algn="ctr">
                <a:lnSpc>
                  <a:spcPct val="107000"/>
                </a:lnSpc>
                <a:spcAft>
                  <a:spcPts val="800"/>
                </a:spcAft>
                <a:buFont typeface="Arial" panose="020B0604020202020204" pitchFamily="34" charset="0"/>
                <a:buChar char="•"/>
              </a:pPr>
              <a:r>
                <a:rPr lang="en-IN" dirty="0">
                  <a:solidFill>
                    <a:schemeClr val="bg1"/>
                  </a:solidFill>
                  <a:latin typeface="Times New Roman" panose="02020603050405020304" pitchFamily="18" charset="0"/>
                  <a:ea typeface="Calibri" panose="020F0502020204030204" pitchFamily="34" charset="0"/>
                </a:rPr>
                <a:t>Submit Toll Record</a:t>
              </a:r>
            </a:p>
            <a:p>
              <a:pPr marL="285750" indent="-285750" algn="ctr">
                <a:lnSpc>
                  <a:spcPct val="107000"/>
                </a:lnSpc>
                <a:spcAft>
                  <a:spcPts val="800"/>
                </a:spcAft>
                <a:buFont typeface="Arial" panose="020B0604020202020204" pitchFamily="34" charset="0"/>
                <a:buChar char="•"/>
              </a:pPr>
              <a:r>
                <a:rPr lang="en-IN" sz="1800" dirty="0">
                  <a:solidFill>
                    <a:schemeClr val="bg1"/>
                  </a:solidFill>
                  <a:effectLst/>
                  <a:latin typeface="Times New Roman" panose="02020603050405020304" pitchFamily="18" charset="0"/>
                  <a:ea typeface="Calibri" panose="020F0502020204030204" pitchFamily="34" charset="0"/>
                </a:rPr>
                <a:t>Search Toll Record</a:t>
              </a:r>
            </a:p>
            <a:p>
              <a:pPr marL="285750" indent="-285750" algn="ctr">
                <a:lnSpc>
                  <a:spcPct val="107000"/>
                </a:lnSpc>
                <a:spcAft>
                  <a:spcPts val="800"/>
                </a:spcAft>
                <a:buFont typeface="Arial" panose="020B0604020202020204" pitchFamily="34" charset="0"/>
                <a:buChar char="•"/>
              </a:pPr>
              <a:r>
                <a:rPr lang="en-IN" dirty="0">
                  <a:solidFill>
                    <a:schemeClr val="bg1"/>
                  </a:solidFill>
                  <a:latin typeface="Times New Roman" panose="02020603050405020304" pitchFamily="18" charset="0"/>
                  <a:ea typeface="Calibri" panose="020F0502020204030204" pitchFamily="34" charset="0"/>
                </a:rPr>
                <a:t>Filter by Date or Vehicle type</a:t>
              </a:r>
              <a:endParaRPr lang="en-IN" sz="1800" dirty="0">
                <a:solidFill>
                  <a:schemeClr val="bg1"/>
                </a:solidFill>
                <a:effectLst/>
                <a:latin typeface="Calibri" panose="020F0502020204030204" pitchFamily="34" charset="0"/>
                <a:ea typeface="Calibri" panose="020F0502020204030204" pitchFamily="34" charset="0"/>
              </a:endParaRPr>
            </a:p>
          </p:txBody>
        </p:sp>
      </p:grpSp>
    </p:spTree>
    <p:extLst>
      <p:ext uri="{BB962C8B-B14F-4D97-AF65-F5344CB8AC3E}">
        <p14:creationId xmlns:p14="http://schemas.microsoft.com/office/powerpoint/2010/main" val="1089865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6">
            <a:extLst>
              <a:ext uri="{FF2B5EF4-FFF2-40B4-BE49-F238E27FC236}">
                <a16:creationId xmlns:a16="http://schemas.microsoft.com/office/drawing/2014/main" id="{75154FD2-7937-2454-3423-59032604DFAB}"/>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l="4243" r="4243"/>
          <a:stretch/>
        </p:blipFill>
        <p:spPr bwMode="auto">
          <a:xfrm>
            <a:off x="14091902" y="-192620"/>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2" name="Picture 6">
            <a:extLst>
              <a:ext uri="{FF2B5EF4-FFF2-40B4-BE49-F238E27FC236}">
                <a16:creationId xmlns:a16="http://schemas.microsoft.com/office/drawing/2014/main" id="{CC9469DA-7CF5-3BF6-8D3F-F175280D8979}"/>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t="1057" b="1057"/>
          <a:stretch/>
        </p:blipFill>
        <p:spPr bwMode="auto">
          <a:xfrm>
            <a:off x="-11765" y="-265046"/>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3" name="Picture 6">
            <a:extLst>
              <a:ext uri="{FF2B5EF4-FFF2-40B4-BE49-F238E27FC236}">
                <a16:creationId xmlns:a16="http://schemas.microsoft.com/office/drawing/2014/main" id="{55517000-B4C5-9639-E529-4BA7A7331870}"/>
              </a:ext>
            </a:extLst>
          </p:cNvPr>
          <p:cNvPicPr>
            <a:picLocks noChangeAspect="1" noChangeArrowheads="1"/>
          </p:cNvPicPr>
          <p:nvPr/>
        </p:nvPicPr>
        <p:blipFill>
          <a:blip r:embed="rId4">
            <a:alphaModFix amt="25000"/>
            <a:extLst>
              <a:ext uri="{28A0092B-C50C-407E-A947-70E740481C1C}">
                <a14:useLocalDpi xmlns:a14="http://schemas.microsoft.com/office/drawing/2010/main" val="0"/>
              </a:ext>
            </a:extLst>
          </a:blip>
          <a:srcRect t="9022" b="9022"/>
          <a:stretch/>
        </p:blipFill>
        <p:spPr bwMode="auto">
          <a:xfrm>
            <a:off x="-13782839" y="-422946"/>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DD9B895A-2B96-A7EE-40E9-790B0F9CDD8F}"/>
              </a:ext>
            </a:extLst>
          </p:cNvPr>
          <p:cNvGrpSpPr/>
          <p:nvPr/>
        </p:nvGrpSpPr>
        <p:grpSpPr>
          <a:xfrm>
            <a:off x="-12335679" y="2562238"/>
            <a:ext cx="10324931" cy="3406863"/>
            <a:chOff x="14542019" y="2874177"/>
            <a:chExt cx="10324931" cy="3406863"/>
          </a:xfrm>
        </p:grpSpPr>
        <p:sp>
          <p:nvSpPr>
            <p:cNvPr id="10" name="TextBox 9">
              <a:extLst>
                <a:ext uri="{FF2B5EF4-FFF2-40B4-BE49-F238E27FC236}">
                  <a16:creationId xmlns:a16="http://schemas.microsoft.com/office/drawing/2014/main" id="{BDDBE554-6466-C152-03CC-C331D4A6B362}"/>
                </a:ext>
              </a:extLst>
            </p:cNvPr>
            <p:cNvSpPr txBox="1"/>
            <p:nvPr/>
          </p:nvSpPr>
          <p:spPr>
            <a:xfrm>
              <a:off x="17989984" y="2874177"/>
              <a:ext cx="3429001"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37D3025-DC1F-454A-3B43-0BAA5857E355}"/>
                </a:ext>
              </a:extLst>
            </p:cNvPr>
            <p:cNvSpPr txBox="1"/>
            <p:nvPr/>
          </p:nvSpPr>
          <p:spPr>
            <a:xfrm>
              <a:off x="14542019" y="4180272"/>
              <a:ext cx="10324931" cy="2100768"/>
            </a:xfrm>
            <a:prstGeom prst="rect">
              <a:avLst/>
            </a:prstGeom>
            <a:noFill/>
          </p:spPr>
          <p:txBody>
            <a:bodyPr wrap="square" rtlCol="0">
              <a:spAutoFit/>
            </a:bodyPr>
            <a:lstStyle/>
            <a:p>
              <a:pPr algn="just"/>
              <a:r>
                <a:rPr lang="en-US" sz="1800" dirty="0">
                  <a:solidFill>
                    <a:schemeClr val="bg1"/>
                  </a:solidFill>
                  <a:effectLst/>
                  <a:latin typeface="Times New Roman" panose="02020603050405020304" pitchFamily="18" charset="0"/>
                  <a:ea typeface="Times New Roman" panose="02020603050405020304" pitchFamily="18" charset="0"/>
                </a:rPr>
                <a:t>The Online Toll Gate Application streamlines toll payments by offering a user-friendly web interface for vehicle registration, payment processing, and transaction record searching.</a:t>
              </a:r>
              <a:r>
                <a:rPr lang="en-IN" sz="1800" dirty="0">
                  <a:solidFill>
                    <a:schemeClr val="bg1"/>
                  </a:solidFill>
                  <a:effectLst/>
                  <a:latin typeface="Times New Roman" panose="02020603050405020304" pitchFamily="18" charset="0"/>
                  <a:ea typeface="Times New Roman" panose="02020603050405020304" pitchFamily="18" charset="0"/>
                </a:rPr>
                <a:t> The application includes:</a:t>
              </a:r>
            </a:p>
            <a:p>
              <a:pPr algn="just">
                <a:lnSpc>
                  <a:spcPct val="107000"/>
                </a:lnSpc>
                <a:spcBef>
                  <a:spcPts val="1200"/>
                </a:spcBef>
                <a:spcAft>
                  <a:spcPts val="200"/>
                </a:spcAft>
              </a:pPr>
              <a:r>
                <a:rPr lang="en-US" sz="1800" b="1" dirty="0">
                  <a:solidFill>
                    <a:schemeClr val="bg1"/>
                  </a:solidFill>
                  <a:effectLst/>
                  <a:latin typeface="Calibri" panose="020F0502020204030204" pitchFamily="34" charset="0"/>
                </a:rPr>
                <a:t>Proposed Method</a:t>
              </a:r>
              <a:endParaRPr lang="en-IN" sz="1800" b="1" dirty="0">
                <a:solidFill>
                  <a:schemeClr val="bg1"/>
                </a:solidFill>
                <a:effectLst/>
                <a:latin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Frontend Development</a:t>
              </a:r>
              <a:r>
                <a:rPr lang="en-US" sz="1800" dirty="0">
                  <a:solidFill>
                    <a:schemeClr val="bg1"/>
                  </a:solidFill>
                  <a:effectLst/>
                  <a:latin typeface="Calibri" panose="020F0502020204030204" pitchFamily="34" charset="0"/>
                  <a:ea typeface="Calibri" panose="020F0502020204030204" pitchFamily="34" charset="0"/>
                </a:rPr>
                <a:t>: Utilizing Visual Studio for designing responsive and intuitive user interfaces.</a:t>
              </a:r>
              <a:endParaRPr lang="en-IN" sz="1800" dirty="0">
                <a:solidFill>
                  <a:schemeClr val="bg1"/>
                </a:solidFill>
                <a:effectLst/>
                <a:latin typeface="Calibri" panose="020F0502020204030204" pitchFamily="34" charset="0"/>
                <a:ea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Backend Development</a:t>
              </a:r>
              <a:r>
                <a:rPr lang="en-US" sz="1800" dirty="0">
                  <a:solidFill>
                    <a:schemeClr val="bg1"/>
                  </a:solidFill>
                  <a:effectLst/>
                  <a:latin typeface="Calibri" panose="020F0502020204030204" pitchFamily="34" charset="0"/>
                  <a:ea typeface="Calibri" panose="020F0502020204030204" pitchFamily="34" charset="0"/>
                </a:rPr>
                <a:t>: Using XAMPP stack (Apache, MySQL, PHP) to handle server-side scripting, database management via phpMyAdmin, and ensuring secure data storage and retrieval.</a:t>
              </a:r>
              <a:endParaRPr lang="en-IN" sz="1800" dirty="0">
                <a:solidFill>
                  <a:schemeClr val="bg1"/>
                </a:solidFill>
                <a:effectLst/>
                <a:latin typeface="Calibri" panose="020F0502020204030204" pitchFamily="34" charset="0"/>
                <a:ea typeface="Calibri" panose="020F0502020204030204" pitchFamily="34" charset="0"/>
              </a:endParaRPr>
            </a:p>
          </p:txBody>
        </p:sp>
      </p:grpSp>
      <p:pic>
        <p:nvPicPr>
          <p:cNvPr id="12" name="Picture 11">
            <a:extLst>
              <a:ext uri="{FF2B5EF4-FFF2-40B4-BE49-F238E27FC236}">
                <a16:creationId xmlns:a16="http://schemas.microsoft.com/office/drawing/2014/main" id="{F8E233F3-1D77-C2D0-71E5-13D2936A3E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69136" y="-192309"/>
            <a:ext cx="3429000" cy="3429000"/>
          </a:xfrm>
          <a:prstGeom prst="rect">
            <a:avLst/>
          </a:prstGeom>
        </p:spPr>
      </p:pic>
      <p:sp>
        <p:nvSpPr>
          <p:cNvPr id="16" name="Oval 15">
            <a:extLst>
              <a:ext uri="{FF2B5EF4-FFF2-40B4-BE49-F238E27FC236}">
                <a16:creationId xmlns:a16="http://schemas.microsoft.com/office/drawing/2014/main" id="{9F9D2199-ADAA-3B3C-AB3B-5EA46AFAFC5E}"/>
              </a:ext>
            </a:extLst>
          </p:cNvPr>
          <p:cNvSpPr/>
          <p:nvPr/>
        </p:nvSpPr>
        <p:spPr>
          <a:xfrm>
            <a:off x="-7719898" y="2062471"/>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Straight Connector 17">
            <a:extLst>
              <a:ext uri="{FF2B5EF4-FFF2-40B4-BE49-F238E27FC236}">
                <a16:creationId xmlns:a16="http://schemas.microsoft.com/office/drawing/2014/main" id="{62F6FC04-CA12-B1B5-56A6-A722EDE774BF}"/>
              </a:ext>
            </a:extLst>
          </p:cNvPr>
          <p:cNvCxnSpPr>
            <a:cxnSpLocks/>
          </p:cNvCxnSpPr>
          <p:nvPr/>
        </p:nvCxnSpPr>
        <p:spPr>
          <a:xfrm>
            <a:off x="-21092327" y="2266683"/>
            <a:ext cx="48402407" cy="2071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55F6E669-CDAB-476C-E059-874E386471EB}"/>
              </a:ext>
            </a:extLst>
          </p:cNvPr>
          <p:cNvSpPr/>
          <p:nvPr/>
        </p:nvSpPr>
        <p:spPr>
          <a:xfrm>
            <a:off x="-7883221" y="2108185"/>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21D2AFC0-D75C-E899-B139-45E56C38D1F3}"/>
              </a:ext>
            </a:extLst>
          </p:cNvPr>
          <p:cNvSpPr/>
          <p:nvPr/>
        </p:nvSpPr>
        <p:spPr>
          <a:xfrm>
            <a:off x="5893736" y="2117060"/>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CB2ADC8F-F028-BA63-D9D9-BA392C79A4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87246" y="-329128"/>
            <a:ext cx="3429000" cy="3429000"/>
          </a:xfrm>
          <a:prstGeom prst="rect">
            <a:avLst/>
          </a:prstGeom>
        </p:spPr>
      </p:pic>
      <p:sp>
        <p:nvSpPr>
          <p:cNvPr id="15" name="Oval 14">
            <a:extLst>
              <a:ext uri="{FF2B5EF4-FFF2-40B4-BE49-F238E27FC236}">
                <a16:creationId xmlns:a16="http://schemas.microsoft.com/office/drawing/2014/main" id="{DA294BF1-C3EA-C184-71E0-B45DFF11B92F}"/>
              </a:ext>
            </a:extLst>
          </p:cNvPr>
          <p:cNvSpPr/>
          <p:nvPr/>
        </p:nvSpPr>
        <p:spPr>
          <a:xfrm>
            <a:off x="20368575" y="2189486"/>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9BD770F5-D626-228A-BCC2-8CCF793CB3EB}"/>
              </a:ext>
            </a:extLst>
          </p:cNvPr>
          <p:cNvGrpSpPr/>
          <p:nvPr/>
        </p:nvGrpSpPr>
        <p:grpSpPr>
          <a:xfrm>
            <a:off x="16269642" y="2880941"/>
            <a:ext cx="8602395" cy="2902855"/>
            <a:chOff x="1675707" y="2980994"/>
            <a:chExt cx="8602395" cy="2902855"/>
          </a:xfrm>
        </p:grpSpPr>
        <p:sp>
          <p:nvSpPr>
            <p:cNvPr id="25" name="TextBox 24">
              <a:extLst>
                <a:ext uri="{FF2B5EF4-FFF2-40B4-BE49-F238E27FC236}">
                  <a16:creationId xmlns:a16="http://schemas.microsoft.com/office/drawing/2014/main" id="{B44259DD-0A70-DDAB-8549-F91B699B95CB}"/>
                </a:ext>
              </a:extLst>
            </p:cNvPr>
            <p:cNvSpPr txBox="1"/>
            <p:nvPr/>
          </p:nvSpPr>
          <p:spPr>
            <a:xfrm>
              <a:off x="3635398" y="2980994"/>
              <a:ext cx="4683012"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User Operations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33D09397-5DB1-32AE-5C73-5D2A1D945080}"/>
                </a:ext>
              </a:extLst>
            </p:cNvPr>
            <p:cNvSpPr txBox="1"/>
            <p:nvPr/>
          </p:nvSpPr>
          <p:spPr>
            <a:xfrm>
              <a:off x="1675707" y="4311431"/>
              <a:ext cx="8602395" cy="1572418"/>
            </a:xfrm>
            <a:prstGeom prst="rect">
              <a:avLst/>
            </a:prstGeom>
            <a:noFill/>
          </p:spPr>
          <p:txBody>
            <a:bodyPr wrap="square" rtlCol="0">
              <a:spAutoFit/>
            </a:bodyPr>
            <a:lstStyle/>
            <a:p>
              <a:pPr marL="285750" indent="-285750" algn="ctr">
                <a:lnSpc>
                  <a:spcPct val="107000"/>
                </a:lnSpc>
                <a:spcAft>
                  <a:spcPts val="800"/>
                </a:spcAft>
                <a:buFont typeface="Arial" panose="020B0604020202020204" pitchFamily="34" charset="0"/>
                <a:buChar char="•"/>
              </a:pPr>
              <a:r>
                <a:rPr lang="en-IN" sz="1800" dirty="0">
                  <a:solidFill>
                    <a:schemeClr val="bg1"/>
                  </a:solidFill>
                  <a:effectLst/>
                  <a:latin typeface="Times New Roman" panose="02020603050405020304" pitchFamily="18" charset="0"/>
                  <a:ea typeface="Calibri" panose="020F0502020204030204" pitchFamily="34" charset="0"/>
                </a:rPr>
                <a:t>Apply for Toll</a:t>
              </a:r>
            </a:p>
            <a:p>
              <a:pPr marL="285750" indent="-285750" algn="ctr">
                <a:lnSpc>
                  <a:spcPct val="107000"/>
                </a:lnSpc>
                <a:spcAft>
                  <a:spcPts val="800"/>
                </a:spcAft>
                <a:buFont typeface="Arial" panose="020B0604020202020204" pitchFamily="34" charset="0"/>
                <a:buChar char="•"/>
              </a:pPr>
              <a:r>
                <a:rPr lang="en-IN" dirty="0">
                  <a:solidFill>
                    <a:schemeClr val="bg1"/>
                  </a:solidFill>
                  <a:latin typeface="Times New Roman" panose="02020603050405020304" pitchFamily="18" charset="0"/>
                  <a:ea typeface="Calibri" panose="020F0502020204030204" pitchFamily="34" charset="0"/>
                </a:rPr>
                <a:t>Submit Toll Record</a:t>
              </a:r>
            </a:p>
            <a:p>
              <a:pPr marL="285750" indent="-285750" algn="ctr">
                <a:lnSpc>
                  <a:spcPct val="107000"/>
                </a:lnSpc>
                <a:spcAft>
                  <a:spcPts val="800"/>
                </a:spcAft>
                <a:buFont typeface="Arial" panose="020B0604020202020204" pitchFamily="34" charset="0"/>
                <a:buChar char="•"/>
              </a:pPr>
              <a:r>
                <a:rPr lang="en-IN" sz="1800" dirty="0">
                  <a:solidFill>
                    <a:schemeClr val="bg1"/>
                  </a:solidFill>
                  <a:effectLst/>
                  <a:latin typeface="Times New Roman" panose="02020603050405020304" pitchFamily="18" charset="0"/>
                  <a:ea typeface="Calibri" panose="020F0502020204030204" pitchFamily="34" charset="0"/>
                </a:rPr>
                <a:t>Search Toll Record</a:t>
              </a:r>
            </a:p>
            <a:p>
              <a:pPr marL="285750" indent="-285750" algn="ctr">
                <a:lnSpc>
                  <a:spcPct val="107000"/>
                </a:lnSpc>
                <a:spcAft>
                  <a:spcPts val="800"/>
                </a:spcAft>
                <a:buFont typeface="Arial" panose="020B0604020202020204" pitchFamily="34" charset="0"/>
                <a:buChar char="•"/>
              </a:pPr>
              <a:r>
                <a:rPr lang="en-IN" dirty="0">
                  <a:solidFill>
                    <a:schemeClr val="bg1"/>
                  </a:solidFill>
                  <a:latin typeface="Times New Roman" panose="02020603050405020304" pitchFamily="18" charset="0"/>
                  <a:ea typeface="Calibri" panose="020F0502020204030204" pitchFamily="34" charset="0"/>
                </a:rPr>
                <a:t>Filter by Date or Vehicle type</a:t>
              </a:r>
              <a:endParaRPr lang="en-IN" sz="1800" dirty="0">
                <a:solidFill>
                  <a:schemeClr val="bg1"/>
                </a:solidFill>
                <a:effectLst/>
                <a:latin typeface="Calibri" panose="020F0502020204030204" pitchFamily="34" charset="0"/>
                <a:ea typeface="Calibri" panose="020F0502020204030204" pitchFamily="34" charset="0"/>
              </a:endParaRPr>
            </a:p>
          </p:txBody>
        </p:sp>
      </p:grpSp>
      <p:grpSp>
        <p:nvGrpSpPr>
          <p:cNvPr id="2" name="Group 1">
            <a:extLst>
              <a:ext uri="{FF2B5EF4-FFF2-40B4-BE49-F238E27FC236}">
                <a16:creationId xmlns:a16="http://schemas.microsoft.com/office/drawing/2014/main" id="{1332834E-EF83-19B2-DA01-C9F282A002D2}"/>
              </a:ext>
            </a:extLst>
          </p:cNvPr>
          <p:cNvGrpSpPr/>
          <p:nvPr/>
        </p:nvGrpSpPr>
        <p:grpSpPr>
          <a:xfrm>
            <a:off x="320827" y="2546747"/>
            <a:ext cx="11786755" cy="4203333"/>
            <a:chOff x="1574804" y="2719226"/>
            <a:chExt cx="8602395" cy="4203333"/>
          </a:xfrm>
        </p:grpSpPr>
        <p:sp>
          <p:nvSpPr>
            <p:cNvPr id="4" name="TextBox 3">
              <a:extLst>
                <a:ext uri="{FF2B5EF4-FFF2-40B4-BE49-F238E27FC236}">
                  <a16:creationId xmlns:a16="http://schemas.microsoft.com/office/drawing/2014/main" id="{0D98D609-C327-314C-DD52-8D1F3843E192}"/>
                </a:ext>
              </a:extLst>
            </p:cNvPr>
            <p:cNvSpPr txBox="1"/>
            <p:nvPr/>
          </p:nvSpPr>
          <p:spPr>
            <a:xfrm>
              <a:off x="3626490" y="2719226"/>
              <a:ext cx="432607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Problem 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ACAA616-F275-3EC5-DE1F-18F268FBC6D5}"/>
                </a:ext>
              </a:extLst>
            </p:cNvPr>
            <p:cNvSpPr txBox="1"/>
            <p:nvPr/>
          </p:nvSpPr>
          <p:spPr>
            <a:xfrm>
              <a:off x="1574804" y="3500147"/>
              <a:ext cx="8602395" cy="3422412"/>
            </a:xfrm>
            <a:prstGeom prst="rect">
              <a:avLst/>
            </a:prstGeom>
            <a:noFill/>
          </p:spPr>
          <p:txBody>
            <a:bodyPr wrap="square" rtlCol="0">
              <a:spAutoFit/>
            </a:bodyPr>
            <a:lstStyle/>
            <a:p>
              <a:pPr algn="ctr">
                <a:spcAft>
                  <a:spcPts val="33"/>
                </a:spcAft>
              </a:pPr>
              <a:r>
                <a:rPr lang="en-IN" sz="1800" b="1" dirty="0">
                  <a:solidFill>
                    <a:schemeClr val="bg1"/>
                  </a:solidFill>
                  <a:effectLst/>
                  <a:latin typeface="Times New Roman" panose="02020603050405020304" pitchFamily="18" charset="0"/>
                  <a:ea typeface="Calibri" panose="020F0502020204030204" pitchFamily="34" charset="0"/>
                </a:rPr>
                <a:t>Existing System</a:t>
              </a:r>
            </a:p>
            <a:p>
              <a:pPr algn="ctr">
                <a:lnSpc>
                  <a:spcPct val="107000"/>
                </a:lnSpc>
                <a:spcAft>
                  <a:spcPts val="30"/>
                </a:spcAft>
              </a:pPr>
              <a:r>
                <a:rPr lang="en-IN" sz="1800" dirty="0">
                  <a:solidFill>
                    <a:schemeClr val="bg1"/>
                  </a:solidFill>
                  <a:effectLst/>
                  <a:latin typeface="Times New Roman" panose="02020603050405020304" pitchFamily="18" charset="0"/>
                  <a:ea typeface="Calibri" panose="020F0502020204030204" pitchFamily="34" charset="0"/>
                </a:rPr>
                <a:t>The existing manual toll payment systems are fraught with inefficiencies that impede smooth travel experiences for commuters. Long wait times at toll booths are a common problem, as the manual process of collecting tolls slows down traffic flow and leads to extended queues. This not only causes delays but also results in increased fuel consumption and higher emissions due to idling vehicles, contributing to environmental pollution.</a:t>
              </a:r>
            </a:p>
            <a:p>
              <a:pPr algn="ctr">
                <a:lnSpc>
                  <a:spcPct val="107000"/>
                </a:lnSpc>
                <a:spcAft>
                  <a:spcPts val="30"/>
                </a:spcAft>
              </a:pPr>
              <a:r>
                <a:rPr lang="en-IN" b="1" dirty="0">
                  <a:solidFill>
                    <a:schemeClr val="bg1"/>
                  </a:solidFill>
                  <a:latin typeface="Times New Roman" panose="02020603050405020304" pitchFamily="18" charset="0"/>
                  <a:ea typeface="Calibri" panose="020F0502020204030204" pitchFamily="34" charset="0"/>
                </a:rPr>
                <a:t>Proposed System</a:t>
              </a:r>
            </a:p>
            <a:p>
              <a:pPr algn="ctr">
                <a:lnSpc>
                  <a:spcPct val="107000"/>
                </a:lnSpc>
                <a:spcAft>
                  <a:spcPts val="30"/>
                </a:spcAft>
              </a:pPr>
              <a:r>
                <a:rPr lang="en-US" sz="1800" dirty="0">
                  <a:solidFill>
                    <a:schemeClr val="bg1"/>
                  </a:solidFill>
                  <a:effectLst/>
                  <a:latin typeface="Times New Roman" panose="02020603050405020304" pitchFamily="18" charset="0"/>
                  <a:ea typeface="Calibri" panose="020F0502020204030204" pitchFamily="34" charset="0"/>
                </a:rPr>
                <a:t>. The system features user registration and authentication, ensuring secure access and data protection. It includes a responsive design for compatibility across devices and utilizes a robust architecture with a MySQL database, PHP for server-side processing, and HTML, CSS, and JavaScript for a user-friendly interface. This centralized platform will streamline toll collection, reduce time spent at toll gates, and offer a secure, modern solution for toll management.</a:t>
              </a:r>
              <a:endParaRPr lang="en-IN" sz="1800" dirty="0">
                <a:solidFill>
                  <a:schemeClr val="bg1"/>
                </a:solidFill>
                <a:effectLst/>
                <a:latin typeface="Calibri" panose="020F0502020204030204" pitchFamily="34" charset="0"/>
                <a:ea typeface="Calibri" panose="020F0502020204030204" pitchFamily="34" charset="0"/>
              </a:endParaRPr>
            </a:p>
            <a:p>
              <a:pPr algn="ctr">
                <a:lnSpc>
                  <a:spcPct val="107000"/>
                </a:lnSpc>
                <a:spcAft>
                  <a:spcPts val="30"/>
                </a:spcAft>
              </a:pPr>
              <a:endParaRPr lang="en-IN" sz="1800" b="1" dirty="0">
                <a:solidFill>
                  <a:schemeClr val="bg1"/>
                </a:solidFill>
                <a:effectLst/>
                <a:latin typeface="Calibri" panose="020F0502020204030204" pitchFamily="34" charset="0"/>
                <a:ea typeface="Calibri" panose="020F0502020204030204" pitchFamily="34" charset="0"/>
              </a:endParaRPr>
            </a:p>
          </p:txBody>
        </p:sp>
      </p:grpSp>
    </p:spTree>
    <p:extLst>
      <p:ext uri="{BB962C8B-B14F-4D97-AF65-F5344CB8AC3E}">
        <p14:creationId xmlns:p14="http://schemas.microsoft.com/office/powerpoint/2010/main" val="22510251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6">
            <a:extLst>
              <a:ext uri="{FF2B5EF4-FFF2-40B4-BE49-F238E27FC236}">
                <a16:creationId xmlns:a16="http://schemas.microsoft.com/office/drawing/2014/main" id="{75154FD2-7937-2454-3423-59032604DFAB}"/>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l="3254" r="3254"/>
          <a:stretch/>
        </p:blipFill>
        <p:spPr bwMode="auto">
          <a:xfrm>
            <a:off x="-275520" y="-313448"/>
            <a:ext cx="12467520"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2" name="Picture 6">
            <a:extLst>
              <a:ext uri="{FF2B5EF4-FFF2-40B4-BE49-F238E27FC236}">
                <a16:creationId xmlns:a16="http://schemas.microsoft.com/office/drawing/2014/main" id="{CC9469DA-7CF5-3BF6-8D3F-F175280D8979}"/>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t="1057" b="1057"/>
          <a:stretch/>
        </p:blipFill>
        <p:spPr bwMode="auto">
          <a:xfrm>
            <a:off x="-14236733" y="-321614"/>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3" name="Picture 6">
            <a:extLst>
              <a:ext uri="{FF2B5EF4-FFF2-40B4-BE49-F238E27FC236}">
                <a16:creationId xmlns:a16="http://schemas.microsoft.com/office/drawing/2014/main" id="{55517000-B4C5-9639-E529-4BA7A7331870}"/>
              </a:ext>
            </a:extLst>
          </p:cNvPr>
          <p:cNvPicPr>
            <a:picLocks noChangeAspect="1" noChangeArrowheads="1"/>
          </p:cNvPicPr>
          <p:nvPr/>
        </p:nvPicPr>
        <p:blipFill>
          <a:blip r:embed="rId4">
            <a:alphaModFix amt="25000"/>
            <a:extLst>
              <a:ext uri="{28A0092B-C50C-407E-A947-70E740481C1C}">
                <a14:useLocalDpi xmlns:a14="http://schemas.microsoft.com/office/drawing/2010/main" val="0"/>
              </a:ext>
            </a:extLst>
          </a:blip>
          <a:srcRect t="9022" b="9022"/>
          <a:stretch/>
        </p:blipFill>
        <p:spPr bwMode="auto">
          <a:xfrm>
            <a:off x="-28007807" y="-479514"/>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DD9B895A-2B96-A7EE-40E9-790B0F9CDD8F}"/>
              </a:ext>
            </a:extLst>
          </p:cNvPr>
          <p:cNvGrpSpPr/>
          <p:nvPr/>
        </p:nvGrpSpPr>
        <p:grpSpPr>
          <a:xfrm>
            <a:off x="-26560647" y="2505670"/>
            <a:ext cx="10324931" cy="3406863"/>
            <a:chOff x="14542019" y="2874177"/>
            <a:chExt cx="10324931" cy="3406863"/>
          </a:xfrm>
        </p:grpSpPr>
        <p:sp>
          <p:nvSpPr>
            <p:cNvPr id="10" name="TextBox 9">
              <a:extLst>
                <a:ext uri="{FF2B5EF4-FFF2-40B4-BE49-F238E27FC236}">
                  <a16:creationId xmlns:a16="http://schemas.microsoft.com/office/drawing/2014/main" id="{BDDBE554-6466-C152-03CC-C331D4A6B362}"/>
                </a:ext>
              </a:extLst>
            </p:cNvPr>
            <p:cNvSpPr txBox="1"/>
            <p:nvPr/>
          </p:nvSpPr>
          <p:spPr>
            <a:xfrm>
              <a:off x="17989984" y="2874177"/>
              <a:ext cx="3429001"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37D3025-DC1F-454A-3B43-0BAA5857E355}"/>
                </a:ext>
              </a:extLst>
            </p:cNvPr>
            <p:cNvSpPr txBox="1"/>
            <p:nvPr/>
          </p:nvSpPr>
          <p:spPr>
            <a:xfrm>
              <a:off x="14542019" y="4180272"/>
              <a:ext cx="10324931" cy="2100768"/>
            </a:xfrm>
            <a:prstGeom prst="rect">
              <a:avLst/>
            </a:prstGeom>
            <a:noFill/>
          </p:spPr>
          <p:txBody>
            <a:bodyPr wrap="square" rtlCol="0">
              <a:spAutoFit/>
            </a:bodyPr>
            <a:lstStyle/>
            <a:p>
              <a:pPr algn="just"/>
              <a:r>
                <a:rPr lang="en-US" sz="1800" dirty="0">
                  <a:solidFill>
                    <a:schemeClr val="bg1"/>
                  </a:solidFill>
                  <a:effectLst/>
                  <a:latin typeface="Times New Roman" panose="02020603050405020304" pitchFamily="18" charset="0"/>
                  <a:ea typeface="Times New Roman" panose="02020603050405020304" pitchFamily="18" charset="0"/>
                </a:rPr>
                <a:t>The Online Toll Gate Application streamlines toll payments by offering a user-friendly web interface for vehicle registration, payment processing, and transaction record searching.</a:t>
              </a:r>
              <a:r>
                <a:rPr lang="en-IN" sz="1800" dirty="0">
                  <a:solidFill>
                    <a:schemeClr val="bg1"/>
                  </a:solidFill>
                  <a:effectLst/>
                  <a:latin typeface="Times New Roman" panose="02020603050405020304" pitchFamily="18" charset="0"/>
                  <a:ea typeface="Times New Roman" panose="02020603050405020304" pitchFamily="18" charset="0"/>
                </a:rPr>
                <a:t> The application includes:</a:t>
              </a:r>
            </a:p>
            <a:p>
              <a:pPr algn="just">
                <a:lnSpc>
                  <a:spcPct val="107000"/>
                </a:lnSpc>
                <a:spcBef>
                  <a:spcPts val="1200"/>
                </a:spcBef>
                <a:spcAft>
                  <a:spcPts val="200"/>
                </a:spcAft>
              </a:pPr>
              <a:r>
                <a:rPr lang="en-US" sz="1800" b="1" dirty="0">
                  <a:solidFill>
                    <a:schemeClr val="bg1"/>
                  </a:solidFill>
                  <a:effectLst/>
                  <a:latin typeface="Calibri" panose="020F0502020204030204" pitchFamily="34" charset="0"/>
                </a:rPr>
                <a:t>Proposed Method</a:t>
              </a:r>
              <a:endParaRPr lang="en-IN" sz="1800" b="1" dirty="0">
                <a:solidFill>
                  <a:schemeClr val="bg1"/>
                </a:solidFill>
                <a:effectLst/>
                <a:latin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Frontend Development</a:t>
              </a:r>
              <a:r>
                <a:rPr lang="en-US" sz="1800" dirty="0">
                  <a:solidFill>
                    <a:schemeClr val="bg1"/>
                  </a:solidFill>
                  <a:effectLst/>
                  <a:latin typeface="Calibri" panose="020F0502020204030204" pitchFamily="34" charset="0"/>
                  <a:ea typeface="Calibri" panose="020F0502020204030204" pitchFamily="34" charset="0"/>
                </a:rPr>
                <a:t>: Utilizing Visual Studio for designing responsive and intuitive user interfaces.</a:t>
              </a:r>
              <a:endParaRPr lang="en-IN" sz="1800" dirty="0">
                <a:solidFill>
                  <a:schemeClr val="bg1"/>
                </a:solidFill>
                <a:effectLst/>
                <a:latin typeface="Calibri" panose="020F0502020204030204" pitchFamily="34" charset="0"/>
                <a:ea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Backend Development</a:t>
              </a:r>
              <a:r>
                <a:rPr lang="en-US" sz="1800" dirty="0">
                  <a:solidFill>
                    <a:schemeClr val="bg1"/>
                  </a:solidFill>
                  <a:effectLst/>
                  <a:latin typeface="Calibri" panose="020F0502020204030204" pitchFamily="34" charset="0"/>
                  <a:ea typeface="Calibri" panose="020F0502020204030204" pitchFamily="34" charset="0"/>
                </a:rPr>
                <a:t>: Using XAMPP stack (Apache, MySQL, PHP) to handle server-side scripting, database management via phpMyAdmin, and ensuring secure data storage and retrieval.</a:t>
              </a:r>
              <a:endParaRPr lang="en-IN" sz="1800" dirty="0">
                <a:solidFill>
                  <a:schemeClr val="bg1"/>
                </a:solidFill>
                <a:effectLst/>
                <a:latin typeface="Calibri" panose="020F0502020204030204" pitchFamily="34" charset="0"/>
                <a:ea typeface="Calibri" panose="020F0502020204030204" pitchFamily="34" charset="0"/>
              </a:endParaRPr>
            </a:p>
          </p:txBody>
        </p:sp>
      </p:grpSp>
      <p:sp>
        <p:nvSpPr>
          <p:cNvPr id="16" name="Oval 15">
            <a:extLst>
              <a:ext uri="{FF2B5EF4-FFF2-40B4-BE49-F238E27FC236}">
                <a16:creationId xmlns:a16="http://schemas.microsoft.com/office/drawing/2014/main" id="{9F9D2199-ADAA-3B3C-AB3B-5EA46AFAFC5E}"/>
              </a:ext>
            </a:extLst>
          </p:cNvPr>
          <p:cNvSpPr/>
          <p:nvPr/>
        </p:nvSpPr>
        <p:spPr>
          <a:xfrm>
            <a:off x="-21944866" y="2005903"/>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Straight Connector 17">
            <a:extLst>
              <a:ext uri="{FF2B5EF4-FFF2-40B4-BE49-F238E27FC236}">
                <a16:creationId xmlns:a16="http://schemas.microsoft.com/office/drawing/2014/main" id="{62F6FC04-CA12-B1B5-56A6-A722EDE774BF}"/>
              </a:ext>
            </a:extLst>
          </p:cNvPr>
          <p:cNvCxnSpPr>
            <a:cxnSpLocks/>
          </p:cNvCxnSpPr>
          <p:nvPr/>
        </p:nvCxnSpPr>
        <p:spPr>
          <a:xfrm>
            <a:off x="-21092327" y="2266683"/>
            <a:ext cx="48402407" cy="2071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55F6E669-CDAB-476C-E059-874E386471EB}"/>
              </a:ext>
            </a:extLst>
          </p:cNvPr>
          <p:cNvSpPr/>
          <p:nvPr/>
        </p:nvSpPr>
        <p:spPr>
          <a:xfrm>
            <a:off x="-22108189" y="2051617"/>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21D2AFC0-D75C-E899-B139-45E56C38D1F3}"/>
              </a:ext>
            </a:extLst>
          </p:cNvPr>
          <p:cNvSpPr/>
          <p:nvPr/>
        </p:nvSpPr>
        <p:spPr>
          <a:xfrm>
            <a:off x="-8331232" y="2060492"/>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7" name="Group 16">
            <a:extLst>
              <a:ext uri="{FF2B5EF4-FFF2-40B4-BE49-F238E27FC236}">
                <a16:creationId xmlns:a16="http://schemas.microsoft.com/office/drawing/2014/main" id="{D94C01A4-CF7A-05E5-15EA-765E4C6E1677}"/>
              </a:ext>
            </a:extLst>
          </p:cNvPr>
          <p:cNvGrpSpPr/>
          <p:nvPr/>
        </p:nvGrpSpPr>
        <p:grpSpPr>
          <a:xfrm>
            <a:off x="-12058993" y="2763013"/>
            <a:ext cx="8602395" cy="2878900"/>
            <a:chOff x="1675707" y="2992060"/>
            <a:chExt cx="8602395" cy="2878900"/>
          </a:xfrm>
        </p:grpSpPr>
        <p:sp>
          <p:nvSpPr>
            <p:cNvPr id="19" name="TextBox 18">
              <a:extLst>
                <a:ext uri="{FF2B5EF4-FFF2-40B4-BE49-F238E27FC236}">
                  <a16:creationId xmlns:a16="http://schemas.microsoft.com/office/drawing/2014/main" id="{5F2AA2EE-BFDC-7E52-6FAE-8F5B5E14AFC3}"/>
                </a:ext>
              </a:extLst>
            </p:cNvPr>
            <p:cNvSpPr txBox="1"/>
            <p:nvPr/>
          </p:nvSpPr>
          <p:spPr>
            <a:xfrm>
              <a:off x="2882013" y="2992060"/>
              <a:ext cx="6189785"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Problem 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81C869A1-F6AA-CF27-AACE-B3B7FB95E01B}"/>
                </a:ext>
              </a:extLst>
            </p:cNvPr>
            <p:cNvSpPr txBox="1"/>
            <p:nvPr/>
          </p:nvSpPr>
          <p:spPr>
            <a:xfrm>
              <a:off x="1675707" y="4311431"/>
              <a:ext cx="8602395" cy="1559529"/>
            </a:xfrm>
            <a:prstGeom prst="rect">
              <a:avLst/>
            </a:prstGeom>
            <a:noFill/>
          </p:spPr>
          <p:txBody>
            <a:bodyPr wrap="square" rtlCol="0">
              <a:spAutoFit/>
            </a:bodyPr>
            <a:lstStyle/>
            <a:p>
              <a:pPr algn="ctr">
                <a:lnSpc>
                  <a:spcPct val="107000"/>
                </a:lnSpc>
                <a:spcAft>
                  <a:spcPts val="800"/>
                </a:spcAft>
              </a:pPr>
              <a:r>
                <a:rPr lang="en-IN" sz="1800" dirty="0">
                  <a:solidFill>
                    <a:schemeClr val="bg1"/>
                  </a:solidFill>
                  <a:effectLst/>
                  <a:latin typeface="Times New Roman" panose="02020603050405020304" pitchFamily="18" charset="0"/>
                  <a:ea typeface="Calibri" panose="020F0502020204030204" pitchFamily="34" charset="0"/>
                </a:rPr>
                <a:t>The existing manual toll payment systems are fraught with inefficiencies that impede smooth travel experiences for commuters. Long wait times at toll booths are a common problem, as the manual process of collecting tolls slows down traffic flow and leads to extended queues. This not only causes delays but also results in increased fuel consumption and higher emissions due to idling vehicles, contributing to environmental pollution.</a:t>
              </a:r>
              <a:endParaRPr lang="en-IN" sz="1800" dirty="0">
                <a:solidFill>
                  <a:schemeClr val="bg1"/>
                </a:solidFill>
                <a:effectLst/>
                <a:latin typeface="Calibri" panose="020F0502020204030204" pitchFamily="34" charset="0"/>
                <a:ea typeface="Calibri" panose="020F0502020204030204" pitchFamily="34" charset="0"/>
              </a:endParaRPr>
            </a:p>
          </p:txBody>
        </p:sp>
      </p:grpSp>
      <p:pic>
        <p:nvPicPr>
          <p:cNvPr id="9" name="Picture 8">
            <a:extLst>
              <a:ext uri="{FF2B5EF4-FFF2-40B4-BE49-F238E27FC236}">
                <a16:creationId xmlns:a16="http://schemas.microsoft.com/office/drawing/2014/main" id="{CB2ADC8F-F028-BA63-D9D9-BA392C79A4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75241" y="-207222"/>
            <a:ext cx="3429000" cy="3429000"/>
          </a:xfrm>
          <a:prstGeom prst="rect">
            <a:avLst/>
          </a:prstGeom>
        </p:spPr>
      </p:pic>
      <p:sp>
        <p:nvSpPr>
          <p:cNvPr id="15" name="Oval 14">
            <a:extLst>
              <a:ext uri="{FF2B5EF4-FFF2-40B4-BE49-F238E27FC236}">
                <a16:creationId xmlns:a16="http://schemas.microsoft.com/office/drawing/2014/main" id="{DA294BF1-C3EA-C184-71E0-B45DFF11B92F}"/>
              </a:ext>
            </a:extLst>
          </p:cNvPr>
          <p:cNvSpPr/>
          <p:nvPr/>
        </p:nvSpPr>
        <p:spPr>
          <a:xfrm>
            <a:off x="5883106" y="2161210"/>
            <a:ext cx="413270"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9BD770F5-D626-228A-BCC2-8CCF793CB3EB}"/>
              </a:ext>
            </a:extLst>
          </p:cNvPr>
          <p:cNvGrpSpPr/>
          <p:nvPr/>
        </p:nvGrpSpPr>
        <p:grpSpPr>
          <a:xfrm>
            <a:off x="1902219" y="2760113"/>
            <a:ext cx="8788315" cy="2902855"/>
            <a:chOff x="1675707" y="2980994"/>
            <a:chExt cx="8602395" cy="2902855"/>
          </a:xfrm>
        </p:grpSpPr>
        <p:sp>
          <p:nvSpPr>
            <p:cNvPr id="25" name="TextBox 24">
              <a:extLst>
                <a:ext uri="{FF2B5EF4-FFF2-40B4-BE49-F238E27FC236}">
                  <a16:creationId xmlns:a16="http://schemas.microsoft.com/office/drawing/2014/main" id="{B44259DD-0A70-DDAB-8549-F91B699B95CB}"/>
                </a:ext>
              </a:extLst>
            </p:cNvPr>
            <p:cNvSpPr txBox="1"/>
            <p:nvPr/>
          </p:nvSpPr>
          <p:spPr>
            <a:xfrm>
              <a:off x="3635398" y="2980994"/>
              <a:ext cx="4683012"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User Operations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33D09397-5DB1-32AE-5C73-5D2A1D945080}"/>
                </a:ext>
              </a:extLst>
            </p:cNvPr>
            <p:cNvSpPr txBox="1"/>
            <p:nvPr/>
          </p:nvSpPr>
          <p:spPr>
            <a:xfrm>
              <a:off x="1675707" y="4311431"/>
              <a:ext cx="8602395" cy="1572418"/>
            </a:xfrm>
            <a:prstGeom prst="rect">
              <a:avLst/>
            </a:prstGeom>
            <a:noFill/>
          </p:spPr>
          <p:txBody>
            <a:bodyPr wrap="square" rtlCol="0">
              <a:spAutoFit/>
            </a:bodyPr>
            <a:lstStyle/>
            <a:p>
              <a:pPr marL="285750" indent="-285750" algn="ctr">
                <a:lnSpc>
                  <a:spcPct val="107000"/>
                </a:lnSpc>
                <a:spcAft>
                  <a:spcPts val="800"/>
                </a:spcAft>
                <a:buFont typeface="Arial" panose="020B0604020202020204" pitchFamily="34" charset="0"/>
                <a:buChar char="•"/>
              </a:pPr>
              <a:r>
                <a:rPr lang="en-IN" sz="1800" dirty="0">
                  <a:solidFill>
                    <a:schemeClr val="bg1"/>
                  </a:solidFill>
                  <a:effectLst/>
                  <a:latin typeface="Times New Roman" panose="02020603050405020304" pitchFamily="18" charset="0"/>
                  <a:ea typeface="Calibri" panose="020F0502020204030204" pitchFamily="34" charset="0"/>
                </a:rPr>
                <a:t>Apply for Toll</a:t>
              </a:r>
            </a:p>
            <a:p>
              <a:pPr marL="285750" indent="-285750" algn="ctr">
                <a:lnSpc>
                  <a:spcPct val="107000"/>
                </a:lnSpc>
                <a:spcAft>
                  <a:spcPts val="800"/>
                </a:spcAft>
                <a:buFont typeface="Arial" panose="020B0604020202020204" pitchFamily="34" charset="0"/>
                <a:buChar char="•"/>
              </a:pPr>
              <a:r>
                <a:rPr lang="en-IN" dirty="0">
                  <a:solidFill>
                    <a:schemeClr val="bg1"/>
                  </a:solidFill>
                  <a:latin typeface="Times New Roman" panose="02020603050405020304" pitchFamily="18" charset="0"/>
                  <a:ea typeface="Calibri" panose="020F0502020204030204" pitchFamily="34" charset="0"/>
                </a:rPr>
                <a:t>Submit Toll Record</a:t>
              </a:r>
            </a:p>
            <a:p>
              <a:pPr marL="285750" indent="-285750" algn="ctr">
                <a:lnSpc>
                  <a:spcPct val="107000"/>
                </a:lnSpc>
                <a:spcAft>
                  <a:spcPts val="800"/>
                </a:spcAft>
                <a:buFont typeface="Arial" panose="020B0604020202020204" pitchFamily="34" charset="0"/>
                <a:buChar char="•"/>
              </a:pPr>
              <a:r>
                <a:rPr lang="en-IN" sz="1800" dirty="0">
                  <a:solidFill>
                    <a:schemeClr val="bg1"/>
                  </a:solidFill>
                  <a:effectLst/>
                  <a:latin typeface="Times New Roman" panose="02020603050405020304" pitchFamily="18" charset="0"/>
                  <a:ea typeface="Calibri" panose="020F0502020204030204" pitchFamily="34" charset="0"/>
                </a:rPr>
                <a:t>Search Toll Record</a:t>
              </a:r>
            </a:p>
            <a:p>
              <a:pPr marL="285750" indent="-285750" algn="ctr">
                <a:lnSpc>
                  <a:spcPct val="107000"/>
                </a:lnSpc>
                <a:spcAft>
                  <a:spcPts val="800"/>
                </a:spcAft>
                <a:buFont typeface="Arial" panose="020B0604020202020204" pitchFamily="34" charset="0"/>
                <a:buChar char="•"/>
              </a:pPr>
              <a:r>
                <a:rPr lang="en-IN" dirty="0">
                  <a:solidFill>
                    <a:schemeClr val="bg1"/>
                  </a:solidFill>
                  <a:latin typeface="Times New Roman" panose="02020603050405020304" pitchFamily="18" charset="0"/>
                  <a:ea typeface="Calibri" panose="020F0502020204030204" pitchFamily="34" charset="0"/>
                </a:rPr>
                <a:t>Filter by Date or Vehicle type</a:t>
              </a:r>
              <a:endParaRPr lang="en-IN" sz="1800" dirty="0">
                <a:solidFill>
                  <a:schemeClr val="bg1"/>
                </a:solidFill>
                <a:effectLst/>
                <a:latin typeface="Calibri" panose="020F0502020204030204" pitchFamily="34" charset="0"/>
                <a:ea typeface="Calibri" panose="020F0502020204030204" pitchFamily="34" charset="0"/>
              </a:endParaRPr>
            </a:p>
          </p:txBody>
        </p:sp>
      </p:grpSp>
      <p:pic>
        <p:nvPicPr>
          <p:cNvPr id="2" name="Picture 1">
            <a:extLst>
              <a:ext uri="{FF2B5EF4-FFF2-40B4-BE49-F238E27FC236}">
                <a16:creationId xmlns:a16="http://schemas.microsoft.com/office/drawing/2014/main" id="{5F561B4C-039D-F73C-60E8-6E38E448178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76620" y="-157900"/>
            <a:ext cx="3429000" cy="3429000"/>
          </a:xfrm>
          <a:prstGeom prst="rect">
            <a:avLst/>
          </a:prstGeom>
        </p:spPr>
      </p:pic>
    </p:spTree>
    <p:extLst>
      <p:ext uri="{BB962C8B-B14F-4D97-AF65-F5344CB8AC3E}">
        <p14:creationId xmlns:p14="http://schemas.microsoft.com/office/powerpoint/2010/main" val="33865203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6">
            <a:extLst>
              <a:ext uri="{FF2B5EF4-FFF2-40B4-BE49-F238E27FC236}">
                <a16:creationId xmlns:a16="http://schemas.microsoft.com/office/drawing/2014/main" id="{75154FD2-7937-2454-3423-59032604DFAB}"/>
              </a:ext>
            </a:extLst>
          </p:cNvPr>
          <p:cNvPicPr>
            <a:picLocks noChangeAspect="1" noChangeArrowheads="1"/>
          </p:cNvPicPr>
          <p:nvPr/>
        </p:nvPicPr>
        <p:blipFill>
          <a:blip r:embed="rId2">
            <a:alphaModFix amt="25000"/>
            <a:extLst>
              <a:ext uri="{28A0092B-C50C-407E-A947-70E740481C1C}">
                <a14:useLocalDpi xmlns:a14="http://schemas.microsoft.com/office/drawing/2010/main" val="0"/>
              </a:ext>
            </a:extLst>
          </a:blip>
          <a:srcRect l="3254" r="3254"/>
          <a:stretch/>
        </p:blipFill>
        <p:spPr bwMode="auto">
          <a:xfrm>
            <a:off x="-275520" y="-313448"/>
            <a:ext cx="12467520"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2" name="Picture 6">
            <a:extLst>
              <a:ext uri="{FF2B5EF4-FFF2-40B4-BE49-F238E27FC236}">
                <a16:creationId xmlns:a16="http://schemas.microsoft.com/office/drawing/2014/main" id="{CC9469DA-7CF5-3BF6-8D3F-F175280D8979}"/>
              </a:ext>
            </a:extLst>
          </p:cNvPr>
          <p:cNvPicPr>
            <a:picLocks noChangeAspect="1" noChangeArrowheads="1"/>
          </p:cNvPicPr>
          <p:nvPr/>
        </p:nvPicPr>
        <p:blipFill>
          <a:blip r:embed="rId3">
            <a:alphaModFix amt="25000"/>
            <a:extLst>
              <a:ext uri="{28A0092B-C50C-407E-A947-70E740481C1C}">
                <a14:useLocalDpi xmlns:a14="http://schemas.microsoft.com/office/drawing/2010/main" val="0"/>
              </a:ext>
            </a:extLst>
          </a:blip>
          <a:srcRect t="3900" b="3900"/>
          <a:stretch/>
        </p:blipFill>
        <p:spPr bwMode="auto">
          <a:xfrm>
            <a:off x="-14236733" y="-321614"/>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pic>
        <p:nvPicPr>
          <p:cNvPr id="23" name="Picture 6">
            <a:extLst>
              <a:ext uri="{FF2B5EF4-FFF2-40B4-BE49-F238E27FC236}">
                <a16:creationId xmlns:a16="http://schemas.microsoft.com/office/drawing/2014/main" id="{55517000-B4C5-9639-E529-4BA7A7331870}"/>
              </a:ext>
            </a:extLst>
          </p:cNvPr>
          <p:cNvPicPr>
            <a:picLocks noChangeAspect="1" noChangeArrowheads="1"/>
          </p:cNvPicPr>
          <p:nvPr/>
        </p:nvPicPr>
        <p:blipFill>
          <a:blip r:embed="rId4">
            <a:alphaModFix amt="25000"/>
            <a:extLst>
              <a:ext uri="{28A0092B-C50C-407E-A947-70E740481C1C}">
                <a14:useLocalDpi xmlns:a14="http://schemas.microsoft.com/office/drawing/2010/main" val="0"/>
              </a:ext>
            </a:extLst>
          </a:blip>
          <a:srcRect t="9022" b="9022"/>
          <a:stretch/>
        </p:blipFill>
        <p:spPr bwMode="auto">
          <a:xfrm>
            <a:off x="-28007807" y="-479514"/>
            <a:ext cx="12203765" cy="7501228"/>
          </a:xfrm>
          <a:prstGeom prst="rect">
            <a:avLst/>
          </a:prstGeom>
          <a:noFill/>
          <a:effectLst>
            <a:softEdge rad="508000"/>
          </a:effectLst>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DD9B895A-2B96-A7EE-40E9-790B0F9CDD8F}"/>
              </a:ext>
            </a:extLst>
          </p:cNvPr>
          <p:cNvGrpSpPr/>
          <p:nvPr/>
        </p:nvGrpSpPr>
        <p:grpSpPr>
          <a:xfrm>
            <a:off x="-26560647" y="2505670"/>
            <a:ext cx="10324931" cy="3406863"/>
            <a:chOff x="14542019" y="2874177"/>
            <a:chExt cx="10324931" cy="3406863"/>
          </a:xfrm>
        </p:grpSpPr>
        <p:sp>
          <p:nvSpPr>
            <p:cNvPr id="10" name="TextBox 9">
              <a:extLst>
                <a:ext uri="{FF2B5EF4-FFF2-40B4-BE49-F238E27FC236}">
                  <a16:creationId xmlns:a16="http://schemas.microsoft.com/office/drawing/2014/main" id="{BDDBE554-6466-C152-03CC-C331D4A6B362}"/>
                </a:ext>
              </a:extLst>
            </p:cNvPr>
            <p:cNvSpPr txBox="1"/>
            <p:nvPr/>
          </p:nvSpPr>
          <p:spPr>
            <a:xfrm>
              <a:off x="17989984" y="2874177"/>
              <a:ext cx="3429001"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Description</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37D3025-DC1F-454A-3B43-0BAA5857E355}"/>
                </a:ext>
              </a:extLst>
            </p:cNvPr>
            <p:cNvSpPr txBox="1"/>
            <p:nvPr/>
          </p:nvSpPr>
          <p:spPr>
            <a:xfrm>
              <a:off x="14542019" y="4180272"/>
              <a:ext cx="10324931" cy="2100768"/>
            </a:xfrm>
            <a:prstGeom prst="rect">
              <a:avLst/>
            </a:prstGeom>
            <a:noFill/>
          </p:spPr>
          <p:txBody>
            <a:bodyPr wrap="square" rtlCol="0">
              <a:spAutoFit/>
            </a:bodyPr>
            <a:lstStyle/>
            <a:p>
              <a:pPr algn="just"/>
              <a:r>
                <a:rPr lang="en-US" sz="1800" dirty="0">
                  <a:solidFill>
                    <a:schemeClr val="bg1"/>
                  </a:solidFill>
                  <a:effectLst/>
                  <a:latin typeface="Times New Roman" panose="02020603050405020304" pitchFamily="18" charset="0"/>
                  <a:ea typeface="Times New Roman" panose="02020603050405020304" pitchFamily="18" charset="0"/>
                </a:rPr>
                <a:t>The Online Toll Gate Application streamlines toll payments by offering a user-friendly web interface for vehicle registration, payment processing, and transaction record searching.</a:t>
              </a:r>
              <a:r>
                <a:rPr lang="en-IN" sz="1800" dirty="0">
                  <a:solidFill>
                    <a:schemeClr val="bg1"/>
                  </a:solidFill>
                  <a:effectLst/>
                  <a:latin typeface="Times New Roman" panose="02020603050405020304" pitchFamily="18" charset="0"/>
                  <a:ea typeface="Times New Roman" panose="02020603050405020304" pitchFamily="18" charset="0"/>
                </a:rPr>
                <a:t> The application includes:</a:t>
              </a:r>
            </a:p>
            <a:p>
              <a:pPr algn="just">
                <a:lnSpc>
                  <a:spcPct val="107000"/>
                </a:lnSpc>
                <a:spcBef>
                  <a:spcPts val="1200"/>
                </a:spcBef>
                <a:spcAft>
                  <a:spcPts val="200"/>
                </a:spcAft>
              </a:pPr>
              <a:r>
                <a:rPr lang="en-US" sz="1800" b="1" dirty="0">
                  <a:solidFill>
                    <a:schemeClr val="bg1"/>
                  </a:solidFill>
                  <a:effectLst/>
                  <a:latin typeface="Calibri" panose="020F0502020204030204" pitchFamily="34" charset="0"/>
                </a:rPr>
                <a:t>Proposed Method</a:t>
              </a:r>
              <a:endParaRPr lang="en-IN" sz="1800" b="1" dirty="0">
                <a:solidFill>
                  <a:schemeClr val="bg1"/>
                </a:solidFill>
                <a:effectLst/>
                <a:latin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Frontend Development</a:t>
              </a:r>
              <a:r>
                <a:rPr lang="en-US" sz="1800" dirty="0">
                  <a:solidFill>
                    <a:schemeClr val="bg1"/>
                  </a:solidFill>
                  <a:effectLst/>
                  <a:latin typeface="Calibri" panose="020F0502020204030204" pitchFamily="34" charset="0"/>
                  <a:ea typeface="Calibri" panose="020F0502020204030204" pitchFamily="34" charset="0"/>
                </a:rPr>
                <a:t>: Utilizing Visual Studio for designing responsive and intuitive user interfaces.</a:t>
              </a:r>
              <a:endParaRPr lang="en-IN" sz="1800" dirty="0">
                <a:solidFill>
                  <a:schemeClr val="bg1"/>
                </a:solidFill>
                <a:effectLst/>
                <a:latin typeface="Calibri" panose="020F0502020204030204" pitchFamily="34" charset="0"/>
                <a:ea typeface="Calibri" panose="020F0502020204030204" pitchFamily="34" charset="0"/>
              </a:endParaRPr>
            </a:p>
            <a:p>
              <a:pPr marL="342900" lvl="0" indent="-342900" algn="just">
                <a:lnSpc>
                  <a:spcPct val="107000"/>
                </a:lnSpc>
                <a:spcBef>
                  <a:spcPts val="35"/>
                </a:spcBef>
                <a:spcAft>
                  <a:spcPts val="800"/>
                </a:spcAft>
                <a:buSzPts val="1000"/>
                <a:buFont typeface="Symbol" panose="05050102010706020507" pitchFamily="18" charset="2"/>
                <a:buChar char=""/>
                <a:tabLst>
                  <a:tab pos="457200" algn="l"/>
                </a:tabLst>
              </a:pPr>
              <a:r>
                <a:rPr lang="en-US" sz="1800" b="1" dirty="0">
                  <a:solidFill>
                    <a:schemeClr val="bg1"/>
                  </a:solidFill>
                  <a:effectLst/>
                  <a:latin typeface="Calibri" panose="020F0502020204030204" pitchFamily="34" charset="0"/>
                  <a:ea typeface="Calibri" panose="020F0502020204030204" pitchFamily="34" charset="0"/>
                </a:rPr>
                <a:t>Backend Development</a:t>
              </a:r>
              <a:r>
                <a:rPr lang="en-US" sz="1800" dirty="0">
                  <a:solidFill>
                    <a:schemeClr val="bg1"/>
                  </a:solidFill>
                  <a:effectLst/>
                  <a:latin typeface="Calibri" panose="020F0502020204030204" pitchFamily="34" charset="0"/>
                  <a:ea typeface="Calibri" panose="020F0502020204030204" pitchFamily="34" charset="0"/>
                </a:rPr>
                <a:t>: Using XAMPP stack (Apache, MySQL, PHP) to handle server-side scripting, database management via phpMyAdmin, and ensuring secure data storage and retrieval.</a:t>
              </a:r>
              <a:endParaRPr lang="en-IN" sz="1800" dirty="0">
                <a:solidFill>
                  <a:schemeClr val="bg1"/>
                </a:solidFill>
                <a:effectLst/>
                <a:latin typeface="Calibri" panose="020F0502020204030204" pitchFamily="34" charset="0"/>
                <a:ea typeface="Calibri" panose="020F0502020204030204" pitchFamily="34" charset="0"/>
              </a:endParaRPr>
            </a:p>
          </p:txBody>
        </p:sp>
      </p:grpSp>
      <p:sp>
        <p:nvSpPr>
          <p:cNvPr id="16" name="Oval 15">
            <a:extLst>
              <a:ext uri="{FF2B5EF4-FFF2-40B4-BE49-F238E27FC236}">
                <a16:creationId xmlns:a16="http://schemas.microsoft.com/office/drawing/2014/main" id="{9F9D2199-ADAA-3B3C-AB3B-5EA46AFAFC5E}"/>
              </a:ext>
            </a:extLst>
          </p:cNvPr>
          <p:cNvSpPr/>
          <p:nvPr/>
        </p:nvSpPr>
        <p:spPr>
          <a:xfrm>
            <a:off x="-21944866" y="2005903"/>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Straight Connector 17">
            <a:extLst>
              <a:ext uri="{FF2B5EF4-FFF2-40B4-BE49-F238E27FC236}">
                <a16:creationId xmlns:a16="http://schemas.microsoft.com/office/drawing/2014/main" id="{62F6FC04-CA12-B1B5-56A6-A722EDE774BF}"/>
              </a:ext>
            </a:extLst>
          </p:cNvPr>
          <p:cNvCxnSpPr>
            <a:cxnSpLocks/>
          </p:cNvCxnSpPr>
          <p:nvPr/>
        </p:nvCxnSpPr>
        <p:spPr>
          <a:xfrm>
            <a:off x="-21092327" y="2266683"/>
            <a:ext cx="48402407" cy="2071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55F6E669-CDAB-476C-E059-874E386471EB}"/>
              </a:ext>
            </a:extLst>
          </p:cNvPr>
          <p:cNvSpPr/>
          <p:nvPr/>
        </p:nvSpPr>
        <p:spPr>
          <a:xfrm>
            <a:off x="-22108189" y="2051617"/>
            <a:ext cx="404528"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CB2ADC8F-F028-BA63-D9D9-BA392C79A4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75241" y="-207222"/>
            <a:ext cx="3429000" cy="3429000"/>
          </a:xfrm>
          <a:prstGeom prst="rect">
            <a:avLst/>
          </a:prstGeom>
        </p:spPr>
      </p:pic>
      <p:sp>
        <p:nvSpPr>
          <p:cNvPr id="15" name="Oval 14">
            <a:extLst>
              <a:ext uri="{FF2B5EF4-FFF2-40B4-BE49-F238E27FC236}">
                <a16:creationId xmlns:a16="http://schemas.microsoft.com/office/drawing/2014/main" id="{DA294BF1-C3EA-C184-71E0-B45DFF11B92F}"/>
              </a:ext>
            </a:extLst>
          </p:cNvPr>
          <p:cNvSpPr/>
          <p:nvPr/>
        </p:nvSpPr>
        <p:spPr>
          <a:xfrm>
            <a:off x="5883106" y="2161210"/>
            <a:ext cx="413270" cy="40452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9BD770F5-D626-228A-BCC2-8CCF793CB3EB}"/>
              </a:ext>
            </a:extLst>
          </p:cNvPr>
          <p:cNvGrpSpPr/>
          <p:nvPr/>
        </p:nvGrpSpPr>
        <p:grpSpPr>
          <a:xfrm>
            <a:off x="1902219" y="2760113"/>
            <a:ext cx="8788315" cy="2902855"/>
            <a:chOff x="1675707" y="2980994"/>
            <a:chExt cx="8602395" cy="2902855"/>
          </a:xfrm>
        </p:grpSpPr>
        <p:sp>
          <p:nvSpPr>
            <p:cNvPr id="25" name="TextBox 24">
              <a:extLst>
                <a:ext uri="{FF2B5EF4-FFF2-40B4-BE49-F238E27FC236}">
                  <a16:creationId xmlns:a16="http://schemas.microsoft.com/office/drawing/2014/main" id="{B44259DD-0A70-DDAB-8549-F91B699B95CB}"/>
                </a:ext>
              </a:extLst>
            </p:cNvPr>
            <p:cNvSpPr txBox="1"/>
            <p:nvPr/>
          </p:nvSpPr>
          <p:spPr>
            <a:xfrm>
              <a:off x="3635398" y="2980994"/>
              <a:ext cx="4683012"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User Operations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33D09397-5DB1-32AE-5C73-5D2A1D945080}"/>
                </a:ext>
              </a:extLst>
            </p:cNvPr>
            <p:cNvSpPr txBox="1"/>
            <p:nvPr/>
          </p:nvSpPr>
          <p:spPr>
            <a:xfrm>
              <a:off x="1675707" y="4311431"/>
              <a:ext cx="8602395" cy="1572418"/>
            </a:xfrm>
            <a:prstGeom prst="rect">
              <a:avLst/>
            </a:prstGeom>
            <a:noFill/>
          </p:spPr>
          <p:txBody>
            <a:bodyPr wrap="square" rtlCol="0">
              <a:spAutoFit/>
            </a:bodyPr>
            <a:lstStyle/>
            <a:p>
              <a:pPr marL="285750" indent="-285750" algn="ctr">
                <a:lnSpc>
                  <a:spcPct val="107000"/>
                </a:lnSpc>
                <a:spcAft>
                  <a:spcPts val="800"/>
                </a:spcAft>
                <a:buFont typeface="Arial" panose="020B0604020202020204" pitchFamily="34" charset="0"/>
                <a:buChar char="•"/>
              </a:pPr>
              <a:r>
                <a:rPr lang="en-IN" sz="1800" dirty="0">
                  <a:solidFill>
                    <a:schemeClr val="bg1"/>
                  </a:solidFill>
                  <a:effectLst/>
                  <a:latin typeface="Times New Roman" panose="02020603050405020304" pitchFamily="18" charset="0"/>
                  <a:ea typeface="Calibri" panose="020F0502020204030204" pitchFamily="34" charset="0"/>
                </a:rPr>
                <a:t>Apply for Toll</a:t>
              </a:r>
            </a:p>
            <a:p>
              <a:pPr marL="285750" indent="-285750" algn="ctr">
                <a:lnSpc>
                  <a:spcPct val="107000"/>
                </a:lnSpc>
                <a:spcAft>
                  <a:spcPts val="800"/>
                </a:spcAft>
                <a:buFont typeface="Arial" panose="020B0604020202020204" pitchFamily="34" charset="0"/>
                <a:buChar char="•"/>
              </a:pPr>
              <a:r>
                <a:rPr lang="en-IN" dirty="0">
                  <a:solidFill>
                    <a:schemeClr val="bg1"/>
                  </a:solidFill>
                  <a:latin typeface="Times New Roman" panose="02020603050405020304" pitchFamily="18" charset="0"/>
                  <a:ea typeface="Calibri" panose="020F0502020204030204" pitchFamily="34" charset="0"/>
                </a:rPr>
                <a:t>Submit Toll Record</a:t>
              </a:r>
            </a:p>
            <a:p>
              <a:pPr marL="285750" indent="-285750" algn="ctr">
                <a:lnSpc>
                  <a:spcPct val="107000"/>
                </a:lnSpc>
                <a:spcAft>
                  <a:spcPts val="800"/>
                </a:spcAft>
                <a:buFont typeface="Arial" panose="020B0604020202020204" pitchFamily="34" charset="0"/>
                <a:buChar char="•"/>
              </a:pPr>
              <a:r>
                <a:rPr lang="en-IN" sz="1800" dirty="0">
                  <a:solidFill>
                    <a:schemeClr val="bg1"/>
                  </a:solidFill>
                  <a:effectLst/>
                  <a:latin typeface="Times New Roman" panose="02020603050405020304" pitchFamily="18" charset="0"/>
                  <a:ea typeface="Calibri" panose="020F0502020204030204" pitchFamily="34" charset="0"/>
                </a:rPr>
                <a:t>Search Toll Record</a:t>
              </a:r>
            </a:p>
            <a:p>
              <a:pPr marL="285750" indent="-285750" algn="ctr">
                <a:lnSpc>
                  <a:spcPct val="107000"/>
                </a:lnSpc>
                <a:spcAft>
                  <a:spcPts val="800"/>
                </a:spcAft>
                <a:buFont typeface="Arial" panose="020B0604020202020204" pitchFamily="34" charset="0"/>
                <a:buChar char="•"/>
              </a:pPr>
              <a:r>
                <a:rPr lang="en-IN" dirty="0">
                  <a:solidFill>
                    <a:schemeClr val="bg1"/>
                  </a:solidFill>
                  <a:latin typeface="Times New Roman" panose="02020603050405020304" pitchFamily="18" charset="0"/>
                  <a:ea typeface="Calibri" panose="020F0502020204030204" pitchFamily="34" charset="0"/>
                </a:rPr>
                <a:t>Filter by Date or Vehicle type</a:t>
              </a:r>
              <a:endParaRPr lang="en-IN" sz="1800" dirty="0">
                <a:solidFill>
                  <a:schemeClr val="bg1"/>
                </a:solidFill>
                <a:effectLst/>
                <a:latin typeface="Calibri" panose="020F0502020204030204" pitchFamily="34" charset="0"/>
                <a:ea typeface="Calibri" panose="020F0502020204030204" pitchFamily="34" charset="0"/>
              </a:endParaRPr>
            </a:p>
          </p:txBody>
        </p:sp>
      </p:grpSp>
      <p:grpSp>
        <p:nvGrpSpPr>
          <p:cNvPr id="8" name="Group 7">
            <a:extLst>
              <a:ext uri="{FF2B5EF4-FFF2-40B4-BE49-F238E27FC236}">
                <a16:creationId xmlns:a16="http://schemas.microsoft.com/office/drawing/2014/main" id="{039A9753-DD2B-3D16-3CAF-B7962C8CE624}"/>
              </a:ext>
            </a:extLst>
          </p:cNvPr>
          <p:cNvGrpSpPr/>
          <p:nvPr/>
        </p:nvGrpSpPr>
        <p:grpSpPr>
          <a:xfrm>
            <a:off x="-13108953" y="476615"/>
            <a:ext cx="11949186" cy="5854608"/>
            <a:chOff x="760974" y="482344"/>
            <a:chExt cx="11949186" cy="5854608"/>
          </a:xfrm>
        </p:grpSpPr>
        <p:sp>
          <p:nvSpPr>
            <p:cNvPr id="12" name="TextBox 11">
              <a:extLst>
                <a:ext uri="{FF2B5EF4-FFF2-40B4-BE49-F238E27FC236}">
                  <a16:creationId xmlns:a16="http://schemas.microsoft.com/office/drawing/2014/main" id="{E330F801-B76D-A87D-01DC-9D34AA2EED5E}"/>
                </a:ext>
              </a:extLst>
            </p:cNvPr>
            <p:cNvSpPr txBox="1"/>
            <p:nvPr/>
          </p:nvSpPr>
          <p:spPr>
            <a:xfrm>
              <a:off x="760974" y="482344"/>
              <a:ext cx="5023306" cy="923330"/>
            </a:xfrm>
            <a:prstGeom prst="rect">
              <a:avLst/>
            </a:prstGeom>
            <a:noFill/>
          </p:spPr>
          <p:txBody>
            <a:bodyPr wrap="square" rtlCol="0">
              <a:spAutoFit/>
            </a:bodyPr>
            <a:lstStyle/>
            <a:p>
              <a:r>
                <a:rPr lang="en-US" sz="5400" dirty="0">
                  <a:solidFill>
                    <a:schemeClr val="bg1"/>
                  </a:solidFill>
                  <a:latin typeface="Times New Roman" panose="02020603050405020304" pitchFamily="18" charset="0"/>
                  <a:cs typeface="Times New Roman" panose="02020603050405020304" pitchFamily="18" charset="0"/>
                </a:rPr>
                <a:t>Functionalities:</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A07178DF-8B07-D522-33AD-24172FFF2A96}"/>
                </a:ext>
              </a:extLst>
            </p:cNvPr>
            <p:cNvSpPr txBox="1"/>
            <p:nvPr/>
          </p:nvSpPr>
          <p:spPr>
            <a:xfrm>
              <a:off x="760974" y="1338148"/>
              <a:ext cx="11949186" cy="4998804"/>
            </a:xfrm>
            <a:prstGeom prst="rect">
              <a:avLst/>
            </a:prstGeom>
            <a:noFill/>
          </p:spPr>
          <p:txBody>
            <a:bodyPr wrap="square" rtlCol="0">
              <a:spAutoFit/>
            </a:bodyPr>
            <a:lstStyle/>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Home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users with an introductory message about the online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Display a welcome message with brief information about the application.</a:t>
              </a:r>
              <a:endParaRPr lang="en-IN" sz="1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800100" lvl="1" indent="-342900" algn="just">
                <a:spcAft>
                  <a:spcPts val="800"/>
                </a:spcAft>
                <a:buSzPts val="1000"/>
                <a:buFont typeface="Courier New" panose="02070309020205020404" pitchFamily="49" charset="0"/>
                <a:buChar char="o"/>
                <a:tabLst>
                  <a:tab pos="4572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Include a call-to-action button to apply for toll.</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About Us Page</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Description:</a:t>
              </a: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Provides detailed information about the online toll gate application and its mission.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spcAft>
                  <a:spcPts val="800"/>
                </a:spcAft>
                <a:buSzPts val="1000"/>
                <a:buFont typeface="Symbol" panose="05050102010706020507" pitchFamily="18" charset="2"/>
                <a:buChar char=""/>
                <a:tabLst>
                  <a:tab pos="457200" algn="l"/>
                </a:tabLst>
              </a:pPr>
              <a:r>
                <a:rPr lang="en-US" sz="12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Functionalities: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Display information about the purpose and benefits of the toll gate application.</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Aft>
                  <a:spcPts val="800"/>
                </a:spcAft>
                <a:buSzPts val="1000"/>
                <a:buFont typeface="Courier New" panose="02070309020205020404" pitchFamily="49" charset="0"/>
                <a:buChar char="o"/>
                <a:tabLst>
                  <a:tab pos="914400" algn="l"/>
                </a:tabLst>
              </a:pPr>
              <a:r>
                <a:rPr lang="en-US"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Include background details and objectives.</a:t>
              </a:r>
              <a:endParaRPr lang="en-IN" sz="1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Contact Form</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Allows users to send inquiries or feedback through a contact form.</a:t>
              </a:r>
            </a:p>
            <a:p>
              <a:pPr marL="342900" lvl="0" indent="-342900" algn="jus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Input fields for name, email, subject, and message.</a:t>
              </a:r>
            </a:p>
            <a:p>
              <a:pPr marL="742950" lvl="1" indent="-285750" algn="just">
                <a:buSzPts val="1000"/>
                <a:buFont typeface="Courier New" panose="02070309020205020404" pitchFamily="49" charset="0"/>
                <a:buChar char="o"/>
                <a:tabLst>
                  <a:tab pos="914400" algn="l"/>
                </a:tabLst>
              </a:pP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Validate and submit the contact form to the server.</a:t>
              </a:r>
            </a:p>
            <a:p>
              <a:pPr algn="just"/>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 Search Toll Records</a:t>
              </a:r>
              <a:endPar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spcBef>
                  <a:spcPts val="500"/>
                </a:spcBef>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Description: </a:t>
              </a:r>
              <a:r>
                <a:rPr lang="en-IN"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Enables users to search for specific toll records based on criteria such as vehicle type, toll amount, or date.</a:t>
              </a:r>
            </a:p>
            <a:p>
              <a:pPr marL="342900" lvl="0" indent="-342900" algn="just">
                <a:spcBef>
                  <a:spcPts val="400"/>
                </a:spcBef>
                <a:spcAft>
                  <a:spcPts val="400"/>
                </a:spcAft>
                <a:buSzPts val="1000"/>
                <a:buFont typeface="Symbol" panose="05050102010706020507" pitchFamily="18" charset="2"/>
                <a:buChar char=""/>
                <a:tabLst>
                  <a:tab pos="457200" algn="l"/>
                </a:tabLst>
              </a:pPr>
              <a:r>
                <a:rPr lang="en-IN" sz="12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Functionalities:</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Filter and display toll records based on search input.</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gn="just">
                <a:spcBef>
                  <a:spcPts val="30"/>
                </a:spcBef>
                <a:spcAft>
                  <a:spcPts val="400"/>
                </a:spcAft>
                <a:buSzPts val="1000"/>
                <a:buFont typeface="Courier New" panose="02070309020205020404" pitchFamily="49" charset="0"/>
                <a:buChar char="o"/>
                <a:tabLst>
                  <a:tab pos="914400" algn="l"/>
                </a:tabLst>
              </a:pPr>
              <a:r>
                <a:rPr lang="en-IN" sz="1200" b="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Dynamically update the search results as the user types or selects criteria.</a:t>
              </a:r>
              <a:endParaRPr lang="en-IN"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6463997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352</TotalTime>
  <Words>4009</Words>
  <Application>Microsoft Office PowerPoint</Application>
  <PresentationFormat>Widescreen</PresentationFormat>
  <Paragraphs>256</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Baskerville Old Face</vt:lpstr>
      <vt:lpstr>Calibri</vt:lpstr>
      <vt:lpstr>Calibri Light</vt:lpstr>
      <vt:lpstr>Courier New</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HEMESH POKURU</dc:creator>
  <cp:lastModifiedBy>HEMESH POKURU</cp:lastModifiedBy>
  <cp:revision>11</cp:revision>
  <dcterms:created xsi:type="dcterms:W3CDTF">2024-07-31T00:54:57Z</dcterms:created>
  <dcterms:modified xsi:type="dcterms:W3CDTF">2024-08-01T03:03:46Z</dcterms:modified>
</cp:coreProperties>
</file>

<file path=docProps/thumbnail.jpeg>
</file>